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5" r:id="rId2"/>
    <p:sldMasterId id="2147483738" r:id="rId3"/>
  </p:sldMasterIdLst>
  <p:notesMasterIdLst>
    <p:notesMasterId r:id="rId12"/>
  </p:notesMasterIdLst>
  <p:handoutMasterIdLst>
    <p:handoutMasterId r:id="rId13"/>
  </p:handoutMasterIdLst>
  <p:sldIdLst>
    <p:sldId id="267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emming Brinch Nielsen" initials="FBN" lastIdx="2" clrIdx="0"/>
  <p:cmAuthor id="1" name="Lars Højbjerg Nielsen" initials="LA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89380" autoAdjust="0"/>
  </p:normalViewPr>
  <p:slideViewPr>
    <p:cSldViewPr snapToGrid="0" showGuides="1">
      <p:cViewPr varScale="1">
        <p:scale>
          <a:sx n="106" d="100"/>
          <a:sy n="106" d="100"/>
        </p:scale>
        <p:origin x="138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GB"/>
              <a:t>02/07/2019</a:t>
            </a:r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/>
              <a:t>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GB"/>
              <a:t>02/07/2019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16CFAD1-D197-4A88-B173-A6412E995EE5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upergrafik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2999" cy="47810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96267" y="1575836"/>
            <a:ext cx="7823522" cy="1846264"/>
          </a:xfrm>
        </p:spPr>
        <p:txBody>
          <a:bodyPr rtlCol="0" anchor="b"/>
          <a:lstStyle>
            <a:lvl1pPr algn="l">
              <a:spcBef>
                <a:spcPts val="400"/>
              </a:spcBef>
              <a:defRPr sz="48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96267" y="3680864"/>
            <a:ext cx="7823522" cy="524933"/>
          </a:xfrm>
        </p:spPr>
        <p:txBody>
          <a:bodyPr rtlCol="0"/>
          <a:lstStyle>
            <a:lvl1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None/>
              <a:defRPr sz="3300">
                <a:solidFill>
                  <a:schemeClr val="accent1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2pPr>
            <a:lvl3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3pPr>
            <a:lvl4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4pPr>
            <a:lvl5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5pPr>
            <a:lvl6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6pPr>
            <a:lvl7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7pPr>
            <a:lvl8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8pPr>
            <a:lvl9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9pPr>
          </a:lstStyle>
          <a:p>
            <a:pPr rtl="0"/>
            <a:r>
              <a:rPr lang="en-GB"/>
              <a:t>Indsæt underoverskrift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95737" y="4349729"/>
            <a:ext cx="7824075" cy="458788"/>
          </a:xfrm>
        </p:spPr>
        <p:txBody>
          <a:bodyPr rtlCol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400" i="1">
                <a:solidFill>
                  <a:schemeClr val="tx2">
                    <a:lumMod val="75000"/>
                  </a:schemeClr>
                </a:solidFill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2400"/>
            </a:lvl2pPr>
            <a:lvl3pPr marL="0" indent="0">
              <a:buFont typeface="Arial" panose="020B0604020202020204" pitchFamily="34" charset="0"/>
              <a:buChar char="​"/>
              <a:defRPr sz="2400"/>
            </a:lvl3pPr>
            <a:lvl4pPr marL="0" indent="0">
              <a:buFont typeface="Arial" panose="020B0604020202020204" pitchFamily="34" charset="0"/>
              <a:buChar char="​"/>
              <a:defRPr sz="2400"/>
            </a:lvl4pPr>
            <a:lvl5pPr marL="0" indent="0">
              <a:buFont typeface="Arial" panose="020B0604020202020204" pitchFamily="34" charset="0"/>
              <a:buChar char="​"/>
              <a:defRPr sz="2400"/>
            </a:lvl5pPr>
            <a:lvl6pPr marL="0" indent="0">
              <a:buFont typeface="Arial" panose="020B0604020202020204" pitchFamily="34" charset="0"/>
              <a:buChar char="​"/>
              <a:defRPr sz="2400"/>
            </a:lvl6pPr>
            <a:lvl7pPr marL="0" indent="0">
              <a:buFont typeface="Arial" panose="020B0604020202020204" pitchFamily="34" charset="0"/>
              <a:buChar char="​"/>
              <a:defRPr sz="2400"/>
            </a:lvl7pPr>
            <a:lvl8pPr marL="0" indent="0">
              <a:buFont typeface="Arial" panose="020B0604020202020204" pitchFamily="34" charset="0"/>
              <a:buChar char="​"/>
              <a:defRPr sz="2400"/>
            </a:lvl8pPr>
          </a:lstStyle>
          <a:p>
            <a:pPr lvl="0" rtl="0"/>
            <a:r>
              <a:rPr lang="en-GB"/>
              <a:t>Indsæt navn og efternavn</a:t>
            </a:r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ørgsmå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1121"/>
          <a:stretch/>
        </p:blipFill>
        <p:spPr>
          <a:xfrm>
            <a:off x="-16298" y="0"/>
            <a:ext cx="12208298" cy="6857999"/>
          </a:xfrm>
          <a:prstGeom prst="rect">
            <a:avLst/>
          </a:prstGeom>
        </p:spPr>
      </p:pic>
      <p:sp>
        <p:nvSpPr>
          <p:cNvPr id="3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389376" y="5822731"/>
            <a:ext cx="6410325" cy="377825"/>
          </a:xfrm>
        </p:spPr>
        <p:txBody>
          <a:bodyPr rtlCol="0"/>
          <a:lstStyle>
            <a:lvl1pPr>
              <a:defRPr sz="1800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/>
              <a:t>KONTAKT: Tlf.: xx xx xx xx Mail: XXX@energinet.dk</a:t>
            </a:r>
            <a:endParaRPr lang="da-DK" dirty="0"/>
          </a:p>
        </p:txBody>
      </p:sp>
      <p:sp>
        <p:nvSpPr>
          <p:cNvPr id="4" name="Tekstfelt 3"/>
          <p:cNvSpPr txBox="1"/>
          <p:nvPr userDrawn="1"/>
        </p:nvSpPr>
        <p:spPr>
          <a:xfrm>
            <a:off x="2701158" y="2026750"/>
            <a:ext cx="6600497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10000">
                <a:solidFill>
                  <a:schemeClr val="bg1"/>
                </a:solidFill>
              </a:rPr>
              <a:t>SPØRGSMÅL</a:t>
            </a:r>
          </a:p>
        </p:txBody>
      </p:sp>
    </p:spTree>
    <p:extLst>
      <p:ext uri="{BB962C8B-B14F-4D97-AF65-F5344CB8AC3E}">
        <p14:creationId xmlns:p14="http://schemas.microsoft.com/office/powerpoint/2010/main" val="42390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ast overskrift"/>
          <p:cNvSpPr txBox="1"/>
          <p:nvPr userDrawn="1"/>
        </p:nvSpPr>
        <p:spPr>
          <a:xfrm>
            <a:off x="982663" y="539750"/>
            <a:ext cx="9361487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rtl="0"/>
            <a:r>
              <a:rPr lang="en-GB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17" name="Text Box 2"/>
          <p:cNvSpPr txBox="1">
            <a:spLocks noChangeArrowheads="1"/>
          </p:cNvSpPr>
          <p:nvPr userDrawn="1"/>
        </p:nvSpPr>
        <p:spPr bwMode="auto">
          <a:xfrm>
            <a:off x="982667" y="1833789"/>
            <a:ext cx="228036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SHIFT+TAB.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for at fjerne og sætte bullet på igen.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Startside.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dias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det layout, du ønsker, for at ændre dit nuværende layout til et alternativt.</a:t>
            </a:r>
          </a:p>
          <a:p>
            <a:pPr rtl="0"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240"/>
              </a:spcAft>
              <a:defRPr/>
            </a:pP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 userDrawn="1"/>
        </p:nvSpPr>
        <p:spPr bwMode="auto">
          <a:xfrm>
            <a:off x="5039973" y="1833789"/>
            <a:ext cx="192722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Markér billedet. 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Billedværktøjer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Formater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bagest.</a:t>
            </a:r>
          </a:p>
        </p:txBody>
      </p:sp>
      <p:sp>
        <p:nvSpPr>
          <p:cNvPr id="19" name="Text Box 4"/>
          <p:cNvSpPr txBox="1">
            <a:spLocks noChangeArrowheads="1"/>
          </p:cNvSpPr>
          <p:nvPr userDrawn="1"/>
        </p:nvSpPr>
        <p:spPr bwMode="auto">
          <a:xfrm>
            <a:off x="9062174" y="1815926"/>
            <a:ext cx="225661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 det sidste i din præsentation, så det slår igennem på alle slides.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3464" y="2877130"/>
            <a:ext cx="549328" cy="285228"/>
          </a:xfrm>
          <a:prstGeom prst="rect">
            <a:avLst/>
          </a:prstGeom>
        </p:spPr>
      </p:pic>
      <p:pic>
        <p:nvPicPr>
          <p:cNvPr id="26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3157383" y="3958874"/>
            <a:ext cx="363713" cy="647461"/>
          </a:xfrm>
          <a:prstGeom prst="rect">
            <a:avLst/>
          </a:prstGeom>
        </p:spPr>
      </p:pic>
      <p:pic>
        <p:nvPicPr>
          <p:cNvPr id="27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45551" y="5464557"/>
            <a:ext cx="547241" cy="197798"/>
          </a:xfrm>
          <a:prstGeom prst="rect">
            <a:avLst/>
          </a:prstGeom>
        </p:spPr>
      </p:pic>
      <p:pic>
        <p:nvPicPr>
          <p:cNvPr id="30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67195" y="2075087"/>
            <a:ext cx="262151" cy="256054"/>
          </a:xfrm>
          <a:prstGeom prst="rect">
            <a:avLst/>
          </a:prstGeom>
        </p:spPr>
      </p:pic>
      <p:pic>
        <p:nvPicPr>
          <p:cNvPr id="31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29570" y="3095427"/>
            <a:ext cx="337400" cy="321707"/>
          </a:xfrm>
          <a:prstGeom prst="rect">
            <a:avLst/>
          </a:prstGeom>
        </p:spPr>
      </p:pic>
      <p:pic>
        <p:nvPicPr>
          <p:cNvPr id="3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45349" y="3543401"/>
            <a:ext cx="359695" cy="335309"/>
          </a:xfrm>
          <a:prstGeom prst="rect">
            <a:avLst/>
          </a:prstGeom>
        </p:spPr>
      </p:pic>
      <p:pic>
        <p:nvPicPr>
          <p:cNvPr id="33" name="Picture 1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39595" y="3321050"/>
            <a:ext cx="199287" cy="192169"/>
          </a:xfrm>
          <a:prstGeom prst="rect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49" y="2723498"/>
            <a:ext cx="59530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252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kkerhed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086" y="2146300"/>
            <a:ext cx="1655064" cy="1636776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07" y="2146300"/>
            <a:ext cx="1655064" cy="1636776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28" y="2146300"/>
            <a:ext cx="1655064" cy="1636776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665" y="2146300"/>
            <a:ext cx="1655064" cy="1636776"/>
          </a:xfrm>
          <a:prstGeom prst="rect">
            <a:avLst/>
          </a:prstGeom>
        </p:spPr>
      </p:pic>
      <p:sp>
        <p:nvSpPr>
          <p:cNvPr id="10" name="Tekstfelt 9"/>
          <p:cNvSpPr txBox="1"/>
          <p:nvPr userDrawn="1"/>
        </p:nvSpPr>
        <p:spPr>
          <a:xfrm>
            <a:off x="1555054" y="4057651"/>
            <a:ext cx="207397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SIKKERHEDSGUIDE</a:t>
            </a:r>
          </a:p>
          <a:p>
            <a:pPr rtl="0"/>
            <a:endParaRPr lang="da-DK" sz="2000" dirty="0" err="1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Tekstfelt 10"/>
          <p:cNvSpPr txBox="1"/>
          <p:nvPr userDrawn="1"/>
        </p:nvSpPr>
        <p:spPr>
          <a:xfrm>
            <a:off x="4118517" y="4057651"/>
            <a:ext cx="16679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NØDUDGANGE</a:t>
            </a:r>
          </a:p>
        </p:txBody>
      </p:sp>
      <p:sp>
        <p:nvSpPr>
          <p:cNvPr id="12" name="Tekstfelt 11"/>
          <p:cNvSpPr txBox="1"/>
          <p:nvPr userDrawn="1"/>
        </p:nvSpPr>
        <p:spPr>
          <a:xfrm>
            <a:off x="6188773" y="4057651"/>
            <a:ext cx="20739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HJERTESTARTER</a:t>
            </a:r>
          </a:p>
        </p:txBody>
      </p:sp>
      <p:sp>
        <p:nvSpPr>
          <p:cNvPr id="13" name="Tekstfelt 12"/>
          <p:cNvSpPr txBox="1"/>
          <p:nvPr userDrawn="1"/>
        </p:nvSpPr>
        <p:spPr>
          <a:xfrm>
            <a:off x="8674803" y="4057651"/>
            <a:ext cx="18645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SAMLINGSSTED</a:t>
            </a:r>
          </a:p>
        </p:txBody>
      </p:sp>
    </p:spTree>
    <p:extLst>
      <p:ext uri="{BB962C8B-B14F-4D97-AF65-F5344CB8AC3E}">
        <p14:creationId xmlns:p14="http://schemas.microsoft.com/office/powerpoint/2010/main" val="2104805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upergrafik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2999" cy="47810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96267" y="1575836"/>
            <a:ext cx="7823522" cy="1846264"/>
          </a:xfrm>
        </p:spPr>
        <p:txBody>
          <a:bodyPr rtlCol="0" anchor="b"/>
          <a:lstStyle>
            <a:lvl1pPr algn="l">
              <a:spcBef>
                <a:spcPts val="400"/>
              </a:spcBef>
              <a:defRPr sz="48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96267" y="3680864"/>
            <a:ext cx="7823522" cy="524933"/>
          </a:xfrm>
        </p:spPr>
        <p:txBody>
          <a:bodyPr rtlCol="0"/>
          <a:lstStyle>
            <a:lvl1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None/>
              <a:defRPr sz="3300">
                <a:solidFill>
                  <a:schemeClr val="accent1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2pPr>
            <a:lvl3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3pPr>
            <a:lvl4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4pPr>
            <a:lvl5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5pPr>
            <a:lvl6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6pPr>
            <a:lvl7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7pPr>
            <a:lvl8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8pPr>
            <a:lvl9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9pPr>
          </a:lstStyle>
          <a:p>
            <a:pPr rtl="0"/>
            <a:r>
              <a:rPr lang="en-GB"/>
              <a:t>Indsæt underoverskrift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95737" y="4349729"/>
            <a:ext cx="7824075" cy="458788"/>
          </a:xfrm>
        </p:spPr>
        <p:txBody>
          <a:bodyPr rtlCol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400" i="1">
                <a:solidFill>
                  <a:schemeClr val="tx2">
                    <a:lumMod val="75000"/>
                  </a:schemeClr>
                </a:solidFill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2400"/>
            </a:lvl2pPr>
            <a:lvl3pPr marL="0" indent="0">
              <a:buFont typeface="Arial" panose="020B0604020202020204" pitchFamily="34" charset="0"/>
              <a:buChar char="​"/>
              <a:defRPr sz="2400"/>
            </a:lvl3pPr>
            <a:lvl4pPr marL="0" indent="0">
              <a:buFont typeface="Arial" panose="020B0604020202020204" pitchFamily="34" charset="0"/>
              <a:buChar char="​"/>
              <a:defRPr sz="2400"/>
            </a:lvl4pPr>
            <a:lvl5pPr marL="0" indent="0">
              <a:buFont typeface="Arial" panose="020B0604020202020204" pitchFamily="34" charset="0"/>
              <a:buChar char="​"/>
              <a:defRPr sz="2400"/>
            </a:lvl5pPr>
            <a:lvl6pPr marL="0" indent="0">
              <a:buFont typeface="Arial" panose="020B0604020202020204" pitchFamily="34" charset="0"/>
              <a:buChar char="​"/>
              <a:defRPr sz="2400"/>
            </a:lvl6pPr>
            <a:lvl7pPr marL="0" indent="0">
              <a:buFont typeface="Arial" panose="020B0604020202020204" pitchFamily="34" charset="0"/>
              <a:buChar char="​"/>
              <a:defRPr sz="2400"/>
            </a:lvl7pPr>
            <a:lvl8pPr marL="0" indent="0">
              <a:buFont typeface="Arial" panose="020B0604020202020204" pitchFamily="34" charset="0"/>
              <a:buChar char="​"/>
              <a:defRPr sz="2400"/>
            </a:lvl8pPr>
          </a:lstStyle>
          <a:p>
            <a:pPr lvl="0" rtl="0"/>
            <a:r>
              <a:rPr lang="en-GB"/>
              <a:t>Indsæt navn og efternavn</a:t>
            </a:r>
          </a:p>
        </p:txBody>
      </p:sp>
    </p:spTree>
    <p:extLst>
      <p:ext uri="{BB962C8B-B14F-4D97-AF65-F5344CB8AC3E}">
        <p14:creationId xmlns:p14="http://schemas.microsoft.com/office/powerpoint/2010/main" val="4212508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 - én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1022667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2828331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7" y="1196975"/>
            <a:ext cx="4921739" cy="4959350"/>
          </a:xfrm>
          <a:solidFill>
            <a:schemeClr val="bg1">
              <a:lumMod val="95000"/>
            </a:schemeClr>
          </a:solidFill>
        </p:spPr>
        <p:txBody>
          <a:bodyPr tIns="108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82663" y="1196975"/>
            <a:ext cx="4933337" cy="719138"/>
          </a:xfr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4" y="2852739"/>
            <a:ext cx="4933336" cy="3303586"/>
          </a:xfrm>
        </p:spPr>
        <p:txBody>
          <a:bodyPr rtlCol="0"/>
          <a:lstStyle/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4933337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3341008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27" userDrawn="1">
          <p15:clr>
            <a:srgbClr val="FBAE40"/>
          </p15:clr>
        </p15:guide>
        <p15:guide id="2" pos="395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dholds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>
                <a:solidFill>
                  <a:srgbClr val="A0C1C2"/>
                </a:solidFill>
              </a:rPr>
              <a:pPr/>
              <a:t>‹nr.›</a:t>
            </a:fld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487069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5" name="Content Placeholder 2"/>
          <p:cNvSpPr>
            <a:spLocks noGrp="1"/>
          </p:cNvSpPr>
          <p:nvPr>
            <p:ph idx="17" hasCustomPrompt="1"/>
          </p:nvPr>
        </p:nvSpPr>
        <p:spPr>
          <a:xfrm>
            <a:off x="799147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92018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3600" y="-3600"/>
            <a:ext cx="12196800" cy="6861600"/>
          </a:xfrm>
          <a:solidFill>
            <a:schemeClr val="bg1">
              <a:lumMod val="95000"/>
            </a:schemeClr>
          </a:solidFill>
        </p:spPr>
        <p:txBody>
          <a:bodyPr tIns="648000" rtlCol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5750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8" y="0"/>
            <a:ext cx="5916612" cy="6858000"/>
          </a:xfrm>
          <a:solidFill>
            <a:schemeClr val="bg1">
              <a:lumMod val="95000"/>
            </a:schemeClr>
          </a:solidFill>
        </p:spPr>
        <p:txBody>
          <a:bodyPr tIns="90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27538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58814" y="1196976"/>
            <a:ext cx="4204132" cy="1547812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kapitel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1" y="2852739"/>
            <a:ext cx="4214944" cy="3303586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Tilføj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96547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568" userDrawn="1">
          <p15:clr>
            <a:srgbClr val="FBAE40"/>
          </p15:clr>
        </p15:guide>
        <p15:guide id="2" pos="3953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fakta 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å baggrund"/>
          <p:cNvSpPr/>
          <p:nvPr userDrawn="1"/>
        </p:nvSpPr>
        <p:spPr>
          <a:xfrm>
            <a:off x="-1" y="0"/>
            <a:ext cx="40644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8" name="Mørk blå baggrund"/>
          <p:cNvSpPr/>
          <p:nvPr userDrawn="1"/>
        </p:nvSpPr>
        <p:spPr>
          <a:xfrm>
            <a:off x="4063800" y="0"/>
            <a:ext cx="4064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9" name="Grøn baggrund"/>
          <p:cNvSpPr/>
          <p:nvPr userDrawn="1"/>
        </p:nvSpPr>
        <p:spPr>
          <a:xfrm>
            <a:off x="8128800" y="0"/>
            <a:ext cx="40644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2199" y="1196975"/>
            <a:ext cx="2880000" cy="1044000"/>
          </a:xfrm>
        </p:spPr>
        <p:txBody>
          <a:bodyPr rtlCol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Indsæt fakta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92199" y="2335214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41608" y="1196975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637758" y="2335213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705409" y="1196975"/>
            <a:ext cx="2880000" cy="1080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701559" y="2335213"/>
            <a:ext cx="2880000" cy="3821112"/>
          </a:xfrm>
        </p:spPr>
        <p:txBody>
          <a:bodyPr rtlCol="0"/>
          <a:lstStyle>
            <a:lvl1pPr marL="0" indent="0" algn="ctr">
              <a:buFont typeface="Arial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26458" y="2635420"/>
            <a:ext cx="646112" cy="24288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01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 - én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1022667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2369087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under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8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3478156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un footer og siden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36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ørgsmå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1121"/>
          <a:stretch/>
        </p:blipFill>
        <p:spPr>
          <a:xfrm>
            <a:off x="-16298" y="0"/>
            <a:ext cx="12208298" cy="6857999"/>
          </a:xfrm>
          <a:prstGeom prst="rect">
            <a:avLst/>
          </a:prstGeom>
        </p:spPr>
      </p:pic>
      <p:sp>
        <p:nvSpPr>
          <p:cNvPr id="3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389376" y="5822731"/>
            <a:ext cx="6410325" cy="377825"/>
          </a:xfrm>
        </p:spPr>
        <p:txBody>
          <a:bodyPr rtlCol="0"/>
          <a:lstStyle>
            <a:lvl1pPr>
              <a:defRPr sz="1800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/>
              <a:t>KONTAKT: Tlf.: xx xx xx xx Mail: XXX@energinet.dk</a:t>
            </a:r>
            <a:endParaRPr lang="da-DK" dirty="0"/>
          </a:p>
        </p:txBody>
      </p:sp>
      <p:sp>
        <p:nvSpPr>
          <p:cNvPr id="4" name="Tekstfelt 3"/>
          <p:cNvSpPr txBox="1"/>
          <p:nvPr userDrawn="1"/>
        </p:nvSpPr>
        <p:spPr>
          <a:xfrm>
            <a:off x="2701158" y="2026750"/>
            <a:ext cx="6600497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10000">
                <a:solidFill>
                  <a:srgbClr val="FFFFFF"/>
                </a:solidFill>
              </a:rPr>
              <a:t>SPØRGSMÅL</a:t>
            </a:r>
          </a:p>
        </p:txBody>
      </p:sp>
    </p:spTree>
    <p:extLst>
      <p:ext uri="{BB962C8B-B14F-4D97-AF65-F5344CB8AC3E}">
        <p14:creationId xmlns:p14="http://schemas.microsoft.com/office/powerpoint/2010/main" val="3821232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ast overskrift"/>
          <p:cNvSpPr txBox="1"/>
          <p:nvPr userDrawn="1"/>
        </p:nvSpPr>
        <p:spPr>
          <a:xfrm>
            <a:off x="982663" y="539750"/>
            <a:ext cx="9361487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rtl="0"/>
            <a:r>
              <a:rPr lang="en-GB" sz="32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17" name="Text Box 2"/>
          <p:cNvSpPr txBox="1">
            <a:spLocks noChangeArrowheads="1"/>
          </p:cNvSpPr>
          <p:nvPr userDrawn="1"/>
        </p:nvSpPr>
        <p:spPr bwMode="auto">
          <a:xfrm>
            <a:off x="982667" y="1833789"/>
            <a:ext cx="228036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tekst typografier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SHIFT+TAB.</a:t>
            </a:r>
            <a:endParaRPr lang="da-DK" alt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for at fjerne og sætte bullet på igen.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Startside.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dias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det layout, du ønsker, for at ændre dit nuværende layout til et alternativt.</a:t>
            </a:r>
          </a:p>
          <a:p>
            <a:pPr rtl="0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rtl="0" eaLnBrk="1" hangingPunct="1">
              <a:spcAft>
                <a:spcPts val="600"/>
              </a:spcAft>
              <a:buFont typeface="+mj-lt"/>
              <a:buNone/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rtl="0" eaLnBrk="1" hangingPunct="1">
              <a:spcAft>
                <a:spcPts val="600"/>
              </a:spcAft>
              <a:buFont typeface="+mj-lt"/>
              <a:buNone/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240"/>
              </a:spcAft>
              <a:defRPr/>
            </a:pPr>
            <a:endParaRPr 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 userDrawn="1"/>
        </p:nvSpPr>
        <p:spPr bwMode="auto">
          <a:xfrm>
            <a:off x="5039973" y="1833789"/>
            <a:ext cx="192722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Markér billedet. 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Billedværktøjer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Formater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altLang="da-DK" sz="900" b="1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bagest.</a:t>
            </a:r>
          </a:p>
        </p:txBody>
      </p:sp>
      <p:sp>
        <p:nvSpPr>
          <p:cNvPr id="19" name="Text Box 4"/>
          <p:cNvSpPr txBox="1">
            <a:spLocks noChangeArrowheads="1"/>
          </p:cNvSpPr>
          <p:nvPr userDrawn="1"/>
        </p:nvSpPr>
        <p:spPr bwMode="auto">
          <a:xfrm>
            <a:off x="9062174" y="1815926"/>
            <a:ext cx="225661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 det sidste i din præsentation, så det slår igennem på alle slides.</a:t>
            </a:r>
            <a:endParaRPr lang="da-DK" sz="900" b="1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3464" y="2877130"/>
            <a:ext cx="549328" cy="285228"/>
          </a:xfrm>
          <a:prstGeom prst="rect">
            <a:avLst/>
          </a:prstGeom>
        </p:spPr>
      </p:pic>
      <p:pic>
        <p:nvPicPr>
          <p:cNvPr id="26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3157383" y="3958874"/>
            <a:ext cx="363713" cy="647461"/>
          </a:xfrm>
          <a:prstGeom prst="rect">
            <a:avLst/>
          </a:prstGeom>
        </p:spPr>
      </p:pic>
      <p:pic>
        <p:nvPicPr>
          <p:cNvPr id="27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45551" y="5464557"/>
            <a:ext cx="547241" cy="197798"/>
          </a:xfrm>
          <a:prstGeom prst="rect">
            <a:avLst/>
          </a:prstGeom>
        </p:spPr>
      </p:pic>
      <p:pic>
        <p:nvPicPr>
          <p:cNvPr id="30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67195" y="2075087"/>
            <a:ext cx="262151" cy="256054"/>
          </a:xfrm>
          <a:prstGeom prst="rect">
            <a:avLst/>
          </a:prstGeom>
        </p:spPr>
      </p:pic>
      <p:pic>
        <p:nvPicPr>
          <p:cNvPr id="31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29570" y="3095427"/>
            <a:ext cx="337400" cy="321707"/>
          </a:xfrm>
          <a:prstGeom prst="rect">
            <a:avLst/>
          </a:prstGeom>
        </p:spPr>
      </p:pic>
      <p:pic>
        <p:nvPicPr>
          <p:cNvPr id="3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45349" y="3543401"/>
            <a:ext cx="359695" cy="335309"/>
          </a:xfrm>
          <a:prstGeom prst="rect">
            <a:avLst/>
          </a:prstGeom>
        </p:spPr>
      </p:pic>
      <p:pic>
        <p:nvPicPr>
          <p:cNvPr id="33" name="Picture 1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39595" y="3321050"/>
            <a:ext cx="199287" cy="192169"/>
          </a:xfrm>
          <a:prstGeom prst="rect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49" y="2723498"/>
            <a:ext cx="59530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4293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kkerhed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dirty="0">
              <a:solidFill>
                <a:srgbClr val="FFFFFF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086" y="2146300"/>
            <a:ext cx="1655064" cy="1636776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07" y="2146300"/>
            <a:ext cx="1655064" cy="1636776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28" y="2146300"/>
            <a:ext cx="1655064" cy="1636776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665" y="2146300"/>
            <a:ext cx="1655064" cy="1636776"/>
          </a:xfrm>
          <a:prstGeom prst="rect">
            <a:avLst/>
          </a:prstGeom>
        </p:spPr>
      </p:pic>
      <p:sp>
        <p:nvSpPr>
          <p:cNvPr id="10" name="Tekstfelt 9"/>
          <p:cNvSpPr txBox="1"/>
          <p:nvPr userDrawn="1"/>
        </p:nvSpPr>
        <p:spPr>
          <a:xfrm>
            <a:off x="1555054" y="4057651"/>
            <a:ext cx="207397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SIKKERHEDSGUIDE</a:t>
            </a:r>
          </a:p>
          <a:p>
            <a:pPr rtl="0"/>
            <a:endParaRPr lang="da-DK" sz="2000" dirty="0" err="1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Tekstfelt 10"/>
          <p:cNvSpPr txBox="1"/>
          <p:nvPr userDrawn="1"/>
        </p:nvSpPr>
        <p:spPr>
          <a:xfrm>
            <a:off x="4118517" y="4057651"/>
            <a:ext cx="16679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>
              <a:defRPr/>
            </a:pPr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NØDUDGANGE</a:t>
            </a:r>
          </a:p>
        </p:txBody>
      </p:sp>
      <p:sp>
        <p:nvSpPr>
          <p:cNvPr id="12" name="Tekstfelt 11"/>
          <p:cNvSpPr txBox="1"/>
          <p:nvPr userDrawn="1"/>
        </p:nvSpPr>
        <p:spPr>
          <a:xfrm>
            <a:off x="6188773" y="4057651"/>
            <a:ext cx="20739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defRPr/>
            </a:pPr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HJERTESTARTER</a:t>
            </a:r>
          </a:p>
        </p:txBody>
      </p:sp>
      <p:sp>
        <p:nvSpPr>
          <p:cNvPr id="13" name="Tekstfelt 12"/>
          <p:cNvSpPr txBox="1"/>
          <p:nvPr userDrawn="1"/>
        </p:nvSpPr>
        <p:spPr>
          <a:xfrm>
            <a:off x="8674803" y="4057651"/>
            <a:ext cx="18645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defRPr/>
            </a:pPr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SAMLINGSSTED</a:t>
            </a:r>
          </a:p>
        </p:txBody>
      </p:sp>
    </p:spTree>
    <p:extLst>
      <p:ext uri="{BB962C8B-B14F-4D97-AF65-F5344CB8AC3E}">
        <p14:creationId xmlns:p14="http://schemas.microsoft.com/office/powerpoint/2010/main" val="18577391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upergrafik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2999" cy="47810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96267" y="1575836"/>
            <a:ext cx="7823522" cy="1846264"/>
          </a:xfrm>
        </p:spPr>
        <p:txBody>
          <a:bodyPr rtlCol="0" anchor="b"/>
          <a:lstStyle>
            <a:lvl1pPr algn="l">
              <a:spcBef>
                <a:spcPts val="400"/>
              </a:spcBef>
              <a:defRPr sz="48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96267" y="3680864"/>
            <a:ext cx="7823522" cy="524933"/>
          </a:xfrm>
        </p:spPr>
        <p:txBody>
          <a:bodyPr rtlCol="0"/>
          <a:lstStyle>
            <a:lvl1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None/>
              <a:defRPr sz="3300">
                <a:solidFill>
                  <a:schemeClr val="accent1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2pPr>
            <a:lvl3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3pPr>
            <a:lvl4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4pPr>
            <a:lvl5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5pPr>
            <a:lvl6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6pPr>
            <a:lvl7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7pPr>
            <a:lvl8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8pPr>
            <a:lvl9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9pPr>
          </a:lstStyle>
          <a:p>
            <a:pPr rtl="0"/>
            <a:r>
              <a:rPr lang="en-GB"/>
              <a:t>Indsæt underoverskrift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95737" y="4349729"/>
            <a:ext cx="7824075" cy="458788"/>
          </a:xfrm>
        </p:spPr>
        <p:txBody>
          <a:bodyPr rtlCol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400" i="1">
                <a:solidFill>
                  <a:schemeClr val="tx2">
                    <a:lumMod val="75000"/>
                  </a:schemeClr>
                </a:solidFill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2400"/>
            </a:lvl2pPr>
            <a:lvl3pPr marL="0" indent="0">
              <a:buFont typeface="Arial" panose="020B0604020202020204" pitchFamily="34" charset="0"/>
              <a:buChar char="​"/>
              <a:defRPr sz="2400"/>
            </a:lvl3pPr>
            <a:lvl4pPr marL="0" indent="0">
              <a:buFont typeface="Arial" panose="020B0604020202020204" pitchFamily="34" charset="0"/>
              <a:buChar char="​"/>
              <a:defRPr sz="2400"/>
            </a:lvl4pPr>
            <a:lvl5pPr marL="0" indent="0">
              <a:buFont typeface="Arial" panose="020B0604020202020204" pitchFamily="34" charset="0"/>
              <a:buChar char="​"/>
              <a:defRPr sz="2400"/>
            </a:lvl5pPr>
            <a:lvl6pPr marL="0" indent="0">
              <a:buFont typeface="Arial" panose="020B0604020202020204" pitchFamily="34" charset="0"/>
              <a:buChar char="​"/>
              <a:defRPr sz="2400"/>
            </a:lvl6pPr>
            <a:lvl7pPr marL="0" indent="0">
              <a:buFont typeface="Arial" panose="020B0604020202020204" pitchFamily="34" charset="0"/>
              <a:buChar char="​"/>
              <a:defRPr sz="2400"/>
            </a:lvl7pPr>
            <a:lvl8pPr marL="0" indent="0">
              <a:buFont typeface="Arial" panose="020B0604020202020204" pitchFamily="34" charset="0"/>
              <a:buChar char="​"/>
              <a:defRPr sz="2400"/>
            </a:lvl8pPr>
          </a:lstStyle>
          <a:p>
            <a:pPr lvl="0" rtl="0"/>
            <a:r>
              <a:rPr lang="en-GB"/>
              <a:t>Indsæt navn og efternavn</a:t>
            </a:r>
          </a:p>
        </p:txBody>
      </p:sp>
    </p:spTree>
    <p:extLst>
      <p:ext uri="{BB962C8B-B14F-4D97-AF65-F5344CB8AC3E}">
        <p14:creationId xmlns:p14="http://schemas.microsoft.com/office/powerpoint/2010/main" val="1101708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 - én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1022667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36806209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7" y="1196975"/>
            <a:ext cx="4921739" cy="4959350"/>
          </a:xfrm>
          <a:solidFill>
            <a:schemeClr val="bg1">
              <a:lumMod val="95000"/>
            </a:schemeClr>
          </a:solidFill>
        </p:spPr>
        <p:txBody>
          <a:bodyPr tIns="108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82663" y="1196975"/>
            <a:ext cx="4933337" cy="719138"/>
          </a:xfr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4" y="2852739"/>
            <a:ext cx="4933336" cy="3303586"/>
          </a:xfrm>
        </p:spPr>
        <p:txBody>
          <a:bodyPr rtlCol="0"/>
          <a:lstStyle/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4933337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31782033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27" userDrawn="1">
          <p15:clr>
            <a:srgbClr val="FBAE40"/>
          </p15:clr>
        </p15:guide>
        <p15:guide id="2" pos="3953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dholds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>
                <a:solidFill>
                  <a:srgbClr val="A0C1C2"/>
                </a:solidFill>
              </a:rPr>
              <a:pPr/>
              <a:t>‹nr.›</a:t>
            </a:fld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487069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5" name="Content Placeholder 2"/>
          <p:cNvSpPr>
            <a:spLocks noGrp="1"/>
          </p:cNvSpPr>
          <p:nvPr>
            <p:ph idx="17" hasCustomPrompt="1"/>
          </p:nvPr>
        </p:nvSpPr>
        <p:spPr>
          <a:xfrm>
            <a:off x="799147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7626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3600" y="-3600"/>
            <a:ext cx="12196800" cy="6861600"/>
          </a:xfrm>
          <a:solidFill>
            <a:schemeClr val="bg1">
              <a:lumMod val="95000"/>
            </a:schemeClr>
          </a:solidFill>
        </p:spPr>
        <p:txBody>
          <a:bodyPr tIns="648000" rtlCol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310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7" y="1196975"/>
            <a:ext cx="4921739" cy="4959350"/>
          </a:xfrm>
          <a:solidFill>
            <a:schemeClr val="bg1">
              <a:lumMod val="95000"/>
            </a:schemeClr>
          </a:solidFill>
        </p:spPr>
        <p:txBody>
          <a:bodyPr tIns="108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82663" y="1196975"/>
            <a:ext cx="4933337" cy="719138"/>
          </a:xfr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4" y="2852739"/>
            <a:ext cx="4933336" cy="3303586"/>
          </a:xfrm>
        </p:spPr>
        <p:txBody>
          <a:bodyPr rtlCol="0"/>
          <a:lstStyle/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4933337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37456759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27" userDrawn="1">
          <p15:clr>
            <a:srgbClr val="FBAE40"/>
          </p15:clr>
        </p15:guide>
        <p15:guide id="2" pos="3953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8" y="0"/>
            <a:ext cx="5916612" cy="6858000"/>
          </a:xfrm>
          <a:solidFill>
            <a:schemeClr val="bg1">
              <a:lumMod val="95000"/>
            </a:schemeClr>
          </a:solidFill>
        </p:spPr>
        <p:txBody>
          <a:bodyPr tIns="90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27538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58814" y="1196976"/>
            <a:ext cx="4204132" cy="1547812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kapitel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1" y="2852739"/>
            <a:ext cx="4214944" cy="3303586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Tilføj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73356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568" userDrawn="1">
          <p15:clr>
            <a:srgbClr val="FBAE40"/>
          </p15:clr>
        </p15:guide>
        <p15:guide id="2" pos="3953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fakta 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å baggrund"/>
          <p:cNvSpPr/>
          <p:nvPr userDrawn="1"/>
        </p:nvSpPr>
        <p:spPr>
          <a:xfrm>
            <a:off x="-1" y="0"/>
            <a:ext cx="40644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8" name="Mørk blå baggrund"/>
          <p:cNvSpPr/>
          <p:nvPr userDrawn="1"/>
        </p:nvSpPr>
        <p:spPr>
          <a:xfrm>
            <a:off x="4063800" y="0"/>
            <a:ext cx="4064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9" name="Grøn baggrund"/>
          <p:cNvSpPr/>
          <p:nvPr userDrawn="1"/>
        </p:nvSpPr>
        <p:spPr>
          <a:xfrm>
            <a:off x="8128800" y="0"/>
            <a:ext cx="40644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dirty="0" err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2199" y="1196975"/>
            <a:ext cx="2880000" cy="1044000"/>
          </a:xfrm>
        </p:spPr>
        <p:txBody>
          <a:bodyPr rtlCol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Indsæt fakta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92199" y="2335214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41608" y="1196975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637758" y="2335213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705409" y="1196975"/>
            <a:ext cx="2880000" cy="1080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701559" y="2335213"/>
            <a:ext cx="2880000" cy="3821112"/>
          </a:xfrm>
        </p:spPr>
        <p:txBody>
          <a:bodyPr rtlCol="0"/>
          <a:lstStyle>
            <a:lvl1pPr marL="0" indent="0" algn="ctr">
              <a:buFont typeface="Arial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26458" y="2635420"/>
            <a:ext cx="646112" cy="24288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72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under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8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733191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un footer og siden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‹nr.›</a:t>
            </a:fld>
            <a:endParaRPr lang="da-DK" dirty="0">
              <a:solidFill>
                <a:srgbClr val="A0C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52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ørgsmå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1121"/>
          <a:stretch/>
        </p:blipFill>
        <p:spPr>
          <a:xfrm>
            <a:off x="-16298" y="0"/>
            <a:ext cx="12208298" cy="6857999"/>
          </a:xfrm>
          <a:prstGeom prst="rect">
            <a:avLst/>
          </a:prstGeom>
        </p:spPr>
      </p:pic>
      <p:sp>
        <p:nvSpPr>
          <p:cNvPr id="3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389376" y="5822731"/>
            <a:ext cx="6410325" cy="377825"/>
          </a:xfrm>
        </p:spPr>
        <p:txBody>
          <a:bodyPr rtlCol="0"/>
          <a:lstStyle>
            <a:lvl1pPr>
              <a:defRPr sz="1800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/>
              <a:t>KONTAKT: Tlf.: xx xx xx xx Mail: XXX@energinet.dk</a:t>
            </a:r>
            <a:endParaRPr lang="da-DK" dirty="0"/>
          </a:p>
        </p:txBody>
      </p:sp>
      <p:sp>
        <p:nvSpPr>
          <p:cNvPr id="4" name="Tekstfelt 3"/>
          <p:cNvSpPr txBox="1"/>
          <p:nvPr userDrawn="1"/>
        </p:nvSpPr>
        <p:spPr>
          <a:xfrm>
            <a:off x="2701158" y="2026750"/>
            <a:ext cx="6600497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10000">
                <a:solidFill>
                  <a:srgbClr val="FFFFFF"/>
                </a:solidFill>
              </a:rPr>
              <a:t>SPØRGSMÅL</a:t>
            </a:r>
          </a:p>
        </p:txBody>
      </p:sp>
    </p:spTree>
    <p:extLst>
      <p:ext uri="{BB962C8B-B14F-4D97-AF65-F5344CB8AC3E}">
        <p14:creationId xmlns:p14="http://schemas.microsoft.com/office/powerpoint/2010/main" val="26148315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ast overskrift"/>
          <p:cNvSpPr txBox="1"/>
          <p:nvPr userDrawn="1"/>
        </p:nvSpPr>
        <p:spPr>
          <a:xfrm>
            <a:off x="982663" y="539750"/>
            <a:ext cx="9361487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rtl="0"/>
            <a:r>
              <a:rPr lang="en-GB" sz="32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17" name="Text Box 2"/>
          <p:cNvSpPr txBox="1">
            <a:spLocks noChangeArrowheads="1"/>
          </p:cNvSpPr>
          <p:nvPr userDrawn="1"/>
        </p:nvSpPr>
        <p:spPr bwMode="auto">
          <a:xfrm>
            <a:off x="982667" y="1833789"/>
            <a:ext cx="228036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tekst typografier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SHIFT+TAB.</a:t>
            </a:r>
            <a:endParaRPr lang="da-DK" alt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for at fjerne og sætte bullet på igen.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Startside.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dias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det layout, du ønsker, for at ændre dit nuværende layout til et alternativt.</a:t>
            </a:r>
          </a:p>
          <a:p>
            <a:pPr rtl="0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rtl="0" eaLnBrk="1" hangingPunct="1">
              <a:spcAft>
                <a:spcPts val="600"/>
              </a:spcAft>
              <a:buFont typeface="+mj-lt"/>
              <a:buNone/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rtl="0" eaLnBrk="1" hangingPunct="1">
              <a:spcAft>
                <a:spcPts val="600"/>
              </a:spcAft>
              <a:buFont typeface="+mj-lt"/>
              <a:buNone/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240"/>
              </a:spcAft>
              <a:defRPr/>
            </a:pPr>
            <a:endParaRPr 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 userDrawn="1"/>
        </p:nvSpPr>
        <p:spPr bwMode="auto">
          <a:xfrm>
            <a:off x="5039973" y="1833789"/>
            <a:ext cx="192722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Markér billedet. 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Billedværktøjer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Formater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altLang="da-DK" sz="900" b="1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bagest.</a:t>
            </a:r>
          </a:p>
        </p:txBody>
      </p:sp>
      <p:sp>
        <p:nvSpPr>
          <p:cNvPr id="19" name="Text Box 4"/>
          <p:cNvSpPr txBox="1">
            <a:spLocks noChangeArrowheads="1"/>
          </p:cNvSpPr>
          <p:nvPr userDrawn="1"/>
        </p:nvSpPr>
        <p:spPr bwMode="auto">
          <a:xfrm>
            <a:off x="9062174" y="1815926"/>
            <a:ext cx="225661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 det sidste i din præsentation, så det slår igennem på alle slides.</a:t>
            </a:r>
            <a:endParaRPr lang="da-DK" sz="900" b="1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en-GB" sz="900" noProof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noProof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3464" y="2877130"/>
            <a:ext cx="549328" cy="285228"/>
          </a:xfrm>
          <a:prstGeom prst="rect">
            <a:avLst/>
          </a:prstGeom>
        </p:spPr>
      </p:pic>
      <p:pic>
        <p:nvPicPr>
          <p:cNvPr id="26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3157383" y="3958874"/>
            <a:ext cx="363713" cy="647461"/>
          </a:xfrm>
          <a:prstGeom prst="rect">
            <a:avLst/>
          </a:prstGeom>
        </p:spPr>
      </p:pic>
      <p:pic>
        <p:nvPicPr>
          <p:cNvPr id="27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45551" y="5464557"/>
            <a:ext cx="547241" cy="197798"/>
          </a:xfrm>
          <a:prstGeom prst="rect">
            <a:avLst/>
          </a:prstGeom>
        </p:spPr>
      </p:pic>
      <p:pic>
        <p:nvPicPr>
          <p:cNvPr id="30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67195" y="2075087"/>
            <a:ext cx="262151" cy="256054"/>
          </a:xfrm>
          <a:prstGeom prst="rect">
            <a:avLst/>
          </a:prstGeom>
        </p:spPr>
      </p:pic>
      <p:pic>
        <p:nvPicPr>
          <p:cNvPr id="31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29570" y="3095427"/>
            <a:ext cx="337400" cy="321707"/>
          </a:xfrm>
          <a:prstGeom prst="rect">
            <a:avLst/>
          </a:prstGeom>
        </p:spPr>
      </p:pic>
      <p:pic>
        <p:nvPicPr>
          <p:cNvPr id="3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45349" y="3543401"/>
            <a:ext cx="359695" cy="335309"/>
          </a:xfrm>
          <a:prstGeom prst="rect">
            <a:avLst/>
          </a:prstGeom>
        </p:spPr>
      </p:pic>
      <p:pic>
        <p:nvPicPr>
          <p:cNvPr id="33" name="Picture 1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39595" y="3321050"/>
            <a:ext cx="199287" cy="192169"/>
          </a:xfrm>
          <a:prstGeom prst="rect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49" y="2723498"/>
            <a:ext cx="59530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2153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kkerhed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dirty="0">
              <a:solidFill>
                <a:srgbClr val="FFFFFF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086" y="2146300"/>
            <a:ext cx="1655064" cy="1636776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07" y="2146300"/>
            <a:ext cx="1655064" cy="1636776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28" y="2146300"/>
            <a:ext cx="1655064" cy="1636776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665" y="2146300"/>
            <a:ext cx="1655064" cy="1636776"/>
          </a:xfrm>
          <a:prstGeom prst="rect">
            <a:avLst/>
          </a:prstGeom>
        </p:spPr>
      </p:pic>
      <p:sp>
        <p:nvSpPr>
          <p:cNvPr id="10" name="Tekstfelt 9"/>
          <p:cNvSpPr txBox="1"/>
          <p:nvPr userDrawn="1"/>
        </p:nvSpPr>
        <p:spPr>
          <a:xfrm>
            <a:off x="1555054" y="4057651"/>
            <a:ext cx="207397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SIKKERHEDSGUIDE</a:t>
            </a:r>
          </a:p>
          <a:p>
            <a:pPr rtl="0"/>
            <a:endParaRPr lang="da-DK" sz="2000" dirty="0" err="1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Tekstfelt 10"/>
          <p:cNvSpPr txBox="1"/>
          <p:nvPr userDrawn="1"/>
        </p:nvSpPr>
        <p:spPr>
          <a:xfrm>
            <a:off x="4118517" y="4057651"/>
            <a:ext cx="16679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>
              <a:defRPr/>
            </a:pPr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NØDUDGANGE</a:t>
            </a:r>
          </a:p>
        </p:txBody>
      </p:sp>
      <p:sp>
        <p:nvSpPr>
          <p:cNvPr id="12" name="Tekstfelt 11"/>
          <p:cNvSpPr txBox="1"/>
          <p:nvPr userDrawn="1"/>
        </p:nvSpPr>
        <p:spPr>
          <a:xfrm>
            <a:off x="6188773" y="4057651"/>
            <a:ext cx="20739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defRPr/>
            </a:pPr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HJERTESTARTER</a:t>
            </a:r>
          </a:p>
        </p:txBody>
      </p:sp>
      <p:sp>
        <p:nvSpPr>
          <p:cNvPr id="13" name="Tekstfelt 12"/>
          <p:cNvSpPr txBox="1"/>
          <p:nvPr userDrawn="1"/>
        </p:nvSpPr>
        <p:spPr>
          <a:xfrm>
            <a:off x="8674803" y="4057651"/>
            <a:ext cx="18645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defRPr/>
            </a:pPr>
            <a:r>
              <a:rPr lang="en-GB" sz="20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SAMLINGSSTED</a:t>
            </a:r>
          </a:p>
        </p:txBody>
      </p:sp>
    </p:spTree>
    <p:extLst>
      <p:ext uri="{BB962C8B-B14F-4D97-AF65-F5344CB8AC3E}">
        <p14:creationId xmlns:p14="http://schemas.microsoft.com/office/powerpoint/2010/main" val="105266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dholds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487069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5" name="Content Placeholder 2"/>
          <p:cNvSpPr>
            <a:spLocks noGrp="1"/>
          </p:cNvSpPr>
          <p:nvPr>
            <p:ph idx="17" hasCustomPrompt="1"/>
          </p:nvPr>
        </p:nvSpPr>
        <p:spPr>
          <a:xfrm>
            <a:off x="799147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839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3600" y="-3600"/>
            <a:ext cx="12196800" cy="6861600"/>
          </a:xfrm>
          <a:solidFill>
            <a:schemeClr val="bg1">
              <a:lumMod val="95000"/>
            </a:schemeClr>
          </a:solidFill>
        </p:spPr>
        <p:txBody>
          <a:bodyPr tIns="648000" rtlCol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4577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8" y="0"/>
            <a:ext cx="5916612" cy="6858000"/>
          </a:xfrm>
          <a:solidFill>
            <a:schemeClr val="bg1">
              <a:lumMod val="95000"/>
            </a:schemeClr>
          </a:solidFill>
        </p:spPr>
        <p:txBody>
          <a:bodyPr tIns="90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27538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58814" y="1196976"/>
            <a:ext cx="4204132" cy="1547812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kapitel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1" y="2852739"/>
            <a:ext cx="4214944" cy="3303586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Tilføj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62397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568" userDrawn="1">
          <p15:clr>
            <a:srgbClr val="FBAE40"/>
          </p15:clr>
        </p15:guide>
        <p15:guide id="2" pos="3953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fakta 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å baggrund"/>
          <p:cNvSpPr/>
          <p:nvPr userDrawn="1"/>
        </p:nvSpPr>
        <p:spPr>
          <a:xfrm>
            <a:off x="-1" y="0"/>
            <a:ext cx="40644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8" name="Mørk blå baggrund"/>
          <p:cNvSpPr/>
          <p:nvPr userDrawn="1"/>
        </p:nvSpPr>
        <p:spPr>
          <a:xfrm>
            <a:off x="4063800" y="0"/>
            <a:ext cx="4064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9" name="Grøn baggrund"/>
          <p:cNvSpPr/>
          <p:nvPr userDrawn="1"/>
        </p:nvSpPr>
        <p:spPr>
          <a:xfrm>
            <a:off x="8128800" y="0"/>
            <a:ext cx="40644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2199" y="1196975"/>
            <a:ext cx="2880000" cy="1044000"/>
          </a:xfrm>
        </p:spPr>
        <p:txBody>
          <a:bodyPr rtlCol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Indsæt fakta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92199" y="2335214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41608" y="1196975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637758" y="2335213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705409" y="1196975"/>
            <a:ext cx="2880000" cy="1080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701559" y="2335213"/>
            <a:ext cx="2880000" cy="3821112"/>
          </a:xfrm>
        </p:spPr>
        <p:txBody>
          <a:bodyPr rtlCol="0"/>
          <a:lstStyle>
            <a:lvl1pPr marL="0" indent="0" algn="ctr">
              <a:buFont typeface="Arial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26458" y="2635420"/>
            <a:ext cx="646112" cy="24288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</p:spTree>
    <p:extLst>
      <p:ext uri="{BB962C8B-B14F-4D97-AF65-F5344CB8AC3E}">
        <p14:creationId xmlns:p14="http://schemas.microsoft.com/office/powerpoint/2010/main" val="241134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under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un footer og siden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Logo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558" y="364150"/>
            <a:ext cx="1433231" cy="1736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663" y="1203699"/>
            <a:ext cx="10214464" cy="71241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rtl="0"/>
            <a:r>
              <a:rPr lang="en-GB"/>
              <a:t>Klik for at redigere i masteren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663" y="2852738"/>
            <a:ext cx="10226675" cy="33035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  <a:p>
            <a:pPr lvl="5" rtl="0"/>
            <a:r>
              <a:rPr lang="en-GB" noProof="0"/>
              <a:t>6</a:t>
            </a:r>
          </a:p>
          <a:p>
            <a:pPr lvl="6" rtl="0"/>
            <a:r>
              <a:rPr lang="en-GB" noProof="0"/>
              <a:t>7</a:t>
            </a:r>
          </a:p>
          <a:p>
            <a:pPr lvl="7" rtl="0"/>
            <a:r>
              <a:rPr lang="en-GB" noProof="0"/>
              <a:t>8</a:t>
            </a:r>
          </a:p>
          <a:p>
            <a:pPr lvl="8" rtl="0"/>
            <a:r>
              <a:rPr lang="en-GB" noProof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8707583" y="6525816"/>
            <a:ext cx="2489544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da-DK"/>
              <a:t>02-07-2019</a:t>
            </a:r>
            <a:endParaRPr lang="en-GB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68559" y="6525816"/>
            <a:ext cx="818235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 rt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9338" y="6525816"/>
            <a:ext cx="61045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2" r:id="rId2"/>
    <p:sldLayoutId id="2147483657" r:id="rId3"/>
    <p:sldLayoutId id="2147483724" r:id="rId4"/>
    <p:sldLayoutId id="2147483672" r:id="rId5"/>
    <p:sldLayoutId id="2147483720" r:id="rId6"/>
    <p:sldLayoutId id="2147483721" r:id="rId7"/>
    <p:sldLayoutId id="2147483654" r:id="rId8"/>
    <p:sldLayoutId id="2147483655" r:id="rId9"/>
    <p:sldLayoutId id="2147483723" r:id="rId10"/>
    <p:sldLayoutId id="2147483670" r:id="rId11"/>
    <p:sldLayoutId id="2147483722" r:id="rId12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19" userDrawn="1">
          <p15:clr>
            <a:srgbClr val="F26B43"/>
          </p15:clr>
        </p15:guide>
        <p15:guide id="2" pos="7061" userDrawn="1">
          <p15:clr>
            <a:srgbClr val="F26B43"/>
          </p15:clr>
        </p15:guide>
        <p15:guide id="3" orient="horz" pos="1797" userDrawn="1">
          <p15:clr>
            <a:srgbClr val="F26B43"/>
          </p15:clr>
        </p15:guide>
        <p15:guide id="4" orient="horz" pos="3878" userDrawn="1">
          <p15:clr>
            <a:srgbClr val="F26B43"/>
          </p15:clr>
        </p15:guide>
        <p15:guide id="5" orient="horz" pos="1207" userDrawn="1">
          <p15:clr>
            <a:srgbClr val="F26B43"/>
          </p15:clr>
        </p15:guide>
        <p15:guide id="6" orient="horz" pos="1729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orient="horz" pos="127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Logo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558" y="364150"/>
            <a:ext cx="1433231" cy="1736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663" y="1203699"/>
            <a:ext cx="10214464" cy="71241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rtl="0"/>
            <a:r>
              <a:rPr lang="en-GB"/>
              <a:t>Klik for at redigere i masteren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663" y="2852738"/>
            <a:ext cx="10226675" cy="33035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  <a:p>
            <a:pPr lvl="5" rtl="0"/>
            <a:r>
              <a:rPr lang="en-GB" noProof="0"/>
              <a:t>6</a:t>
            </a:r>
          </a:p>
          <a:p>
            <a:pPr lvl="6" rtl="0"/>
            <a:r>
              <a:rPr lang="en-GB" noProof="0"/>
              <a:t>7</a:t>
            </a:r>
          </a:p>
          <a:p>
            <a:pPr lvl="7" rtl="0"/>
            <a:r>
              <a:rPr lang="en-GB" noProof="0"/>
              <a:t>8</a:t>
            </a:r>
          </a:p>
          <a:p>
            <a:pPr lvl="8" rtl="0"/>
            <a:r>
              <a:rPr lang="en-GB" noProof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8707583" y="6525816"/>
            <a:ext cx="2489544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68559" y="6525816"/>
            <a:ext cx="818235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 rtl="0"/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9338" y="6525816"/>
            <a:ext cx="61045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fld id="{24C8C45C-947F-4981-8B3F-4F32E973C901}" type="slidenum">
              <a:rPr lang="en-GB" smtClean="0">
                <a:solidFill>
                  <a:srgbClr val="A0C1C2"/>
                </a:solidFill>
              </a:rPr>
              <a:pPr/>
              <a:t>‹nr.›</a:t>
            </a:fld>
            <a:endParaRPr lang="en-GB" dirty="0">
              <a:solidFill>
                <a:srgbClr val="A0C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6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19" userDrawn="1">
          <p15:clr>
            <a:srgbClr val="F26B43"/>
          </p15:clr>
        </p15:guide>
        <p15:guide id="2" pos="7061" userDrawn="1">
          <p15:clr>
            <a:srgbClr val="F26B43"/>
          </p15:clr>
        </p15:guide>
        <p15:guide id="3" orient="horz" pos="1797" userDrawn="1">
          <p15:clr>
            <a:srgbClr val="F26B43"/>
          </p15:clr>
        </p15:guide>
        <p15:guide id="4" orient="horz" pos="3878" userDrawn="1">
          <p15:clr>
            <a:srgbClr val="F26B43"/>
          </p15:clr>
        </p15:guide>
        <p15:guide id="5" orient="horz" pos="1207" userDrawn="1">
          <p15:clr>
            <a:srgbClr val="F26B43"/>
          </p15:clr>
        </p15:guide>
        <p15:guide id="6" orient="horz" pos="1729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orient="horz" pos="127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Logo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558" y="364150"/>
            <a:ext cx="1433231" cy="1736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663" y="1203699"/>
            <a:ext cx="10214464" cy="71241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rtl="0"/>
            <a:r>
              <a:rPr lang="en-GB"/>
              <a:t>Klik for at redigere i masteren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663" y="2852738"/>
            <a:ext cx="10226675" cy="33035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  <a:p>
            <a:pPr lvl="5" rtl="0"/>
            <a:r>
              <a:rPr lang="en-GB" noProof="0"/>
              <a:t>6</a:t>
            </a:r>
          </a:p>
          <a:p>
            <a:pPr lvl="6" rtl="0"/>
            <a:r>
              <a:rPr lang="en-GB" noProof="0"/>
              <a:t>7</a:t>
            </a:r>
          </a:p>
          <a:p>
            <a:pPr lvl="7" rtl="0"/>
            <a:r>
              <a:rPr lang="en-GB" noProof="0"/>
              <a:t>8</a:t>
            </a:r>
          </a:p>
          <a:p>
            <a:pPr lvl="8" rtl="0"/>
            <a:r>
              <a:rPr lang="en-GB" noProof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8707583" y="6525816"/>
            <a:ext cx="2489544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68559" y="6525816"/>
            <a:ext cx="818235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 rtl="0"/>
            <a:endParaRPr lang="en-GB" dirty="0">
              <a:solidFill>
                <a:srgbClr val="A0C1C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9338" y="6525816"/>
            <a:ext cx="61045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fld id="{24C8C45C-947F-4981-8B3F-4F32E973C901}" type="slidenum">
              <a:rPr lang="en-GB" smtClean="0">
                <a:solidFill>
                  <a:srgbClr val="A0C1C2"/>
                </a:solidFill>
              </a:rPr>
              <a:pPr/>
              <a:t>‹nr.›</a:t>
            </a:fld>
            <a:endParaRPr lang="en-GB" dirty="0">
              <a:solidFill>
                <a:srgbClr val="A0C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76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19" userDrawn="1">
          <p15:clr>
            <a:srgbClr val="F26B43"/>
          </p15:clr>
        </p15:guide>
        <p15:guide id="2" pos="7061" userDrawn="1">
          <p15:clr>
            <a:srgbClr val="F26B43"/>
          </p15:clr>
        </p15:guide>
        <p15:guide id="3" orient="horz" pos="1797" userDrawn="1">
          <p15:clr>
            <a:srgbClr val="F26B43"/>
          </p15:clr>
        </p15:guide>
        <p15:guide id="4" orient="horz" pos="3878" userDrawn="1">
          <p15:clr>
            <a:srgbClr val="F26B43"/>
          </p15:clr>
        </p15:guide>
        <p15:guide id="5" orient="horz" pos="1207" userDrawn="1">
          <p15:clr>
            <a:srgbClr val="F26B43"/>
          </p15:clr>
        </p15:guide>
        <p15:guide id="6" orient="horz" pos="1729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orient="horz" pos="12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56555" y="2066924"/>
            <a:ext cx="7823522" cy="2171701"/>
          </a:xfrm>
        </p:spPr>
        <p:txBody>
          <a:bodyPr rtlCol="0"/>
          <a:lstStyle/>
          <a:p>
            <a:pPr rtl="0"/>
            <a:br>
              <a:rPr lang="da-DK" dirty="0"/>
            </a:br>
            <a:r>
              <a:rPr lang="en-GB" dirty="0"/>
              <a:t>Appendix 1.C</a:t>
            </a:r>
            <a:br>
              <a:rPr lang="da-DK" dirty="0"/>
            </a:br>
            <a:br>
              <a:rPr lang="da-DK" dirty="0"/>
            </a:br>
            <a:r>
              <a:rPr lang="en-GB" dirty="0"/>
              <a:t>Robustness requirements for electricity generation facilities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085130" y="4442864"/>
            <a:ext cx="7823522" cy="524933"/>
          </a:xfrm>
        </p:spPr>
        <p:txBody>
          <a:bodyPr rtlCol="0">
            <a:normAutofit fontScale="77500" lnSpcReduction="20000"/>
          </a:bodyPr>
          <a:lstStyle/>
          <a:p>
            <a:pPr rtl="0"/>
            <a:r>
              <a:rPr lang="en-GB" b="1" dirty="0"/>
              <a:t>Network Code on Requirements for Grid Connection Applicable to all Generators (RfG)</a:t>
            </a:r>
          </a:p>
          <a:p>
            <a:pPr rtl="0"/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1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4046500" y="5083154"/>
            <a:ext cx="7824075" cy="458788"/>
          </a:xfrm>
        </p:spPr>
        <p:txBody>
          <a:bodyPr rtlCol="0"/>
          <a:lstStyle/>
          <a:p>
            <a:pPr rtl="0"/>
            <a:r>
              <a:rPr lang="en-GB" dirty="0"/>
              <a:t>Lars Højbjerg Nielsen</a:t>
            </a:r>
          </a:p>
          <a:p>
            <a:pPr rtl="0"/>
            <a:endParaRPr lang="en-GB" dirty="0"/>
          </a:p>
          <a:p>
            <a:endParaRPr lang="en-GB" sz="1200"/>
          </a:p>
          <a:p>
            <a:r>
              <a:rPr lang="en-GB" sz="1200"/>
              <a:t>This </a:t>
            </a:r>
            <a:r>
              <a:rPr lang="en-GB" sz="1200" dirty="0"/>
              <a:t>is a translation. In case of inconsistencies, the Danish version applies.</a:t>
            </a:r>
          </a:p>
        </p:txBody>
      </p:sp>
    </p:spTree>
    <p:extLst>
      <p:ext uri="{BB962C8B-B14F-4D97-AF65-F5344CB8AC3E}">
        <p14:creationId xmlns:p14="http://schemas.microsoft.com/office/powerpoint/2010/main" val="3402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663" y="1203699"/>
            <a:ext cx="11116204" cy="712414"/>
          </a:xfrm>
        </p:spPr>
        <p:txBody>
          <a:bodyPr rtlCol="0"/>
          <a:lstStyle/>
          <a:p>
            <a:pPr rtl="0"/>
            <a:r>
              <a:rPr lang="en-GB" dirty="0"/>
              <a:t>Future robustness requirements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99460" y="2852738"/>
            <a:ext cx="11004698" cy="3844414"/>
          </a:xfrm>
        </p:spPr>
        <p:txBody>
          <a:bodyPr rtlCol="0">
            <a:noAutofit/>
          </a:bodyPr>
          <a:lstStyle/>
          <a:p>
            <a:pPr rtl="0"/>
            <a:r>
              <a:rPr lang="en-GB" sz="1800" dirty="0"/>
              <a:t>Requirements for </a:t>
            </a:r>
            <a:r>
              <a:rPr lang="en-GB" sz="1800" dirty="0" err="1"/>
              <a:t>t</a:t>
            </a:r>
            <a:r>
              <a:rPr lang="en-GB" sz="1800" baseline="-25000" dirty="0" err="1"/>
              <a:t>clear</a:t>
            </a:r>
            <a:r>
              <a:rPr lang="en-GB" sz="1800" dirty="0"/>
              <a:t> and </a:t>
            </a:r>
            <a:r>
              <a:rPr lang="en-GB" sz="1800" dirty="0" err="1"/>
              <a:t>U</a:t>
            </a:r>
            <a:r>
              <a:rPr lang="en-GB" sz="1800" baseline="-25000" dirty="0" err="1"/>
              <a:t>ret</a:t>
            </a:r>
            <a:r>
              <a:rPr lang="en-GB" sz="1800" dirty="0"/>
              <a:t> for generation facilities connected to the distribution grid are described below:</a:t>
            </a:r>
          </a:p>
          <a:p>
            <a:pPr rtl="0"/>
            <a:endParaRPr lang="da-DK" sz="300" dirty="0"/>
          </a:p>
          <a:p>
            <a:pPr marL="774900" lvl="1" indent="-342900" rtl="0"/>
            <a:r>
              <a:rPr lang="en-GB" sz="1600" dirty="0" err="1"/>
              <a:t>t</a:t>
            </a:r>
            <a:r>
              <a:rPr lang="en-GB" sz="1600" baseline="-25000" dirty="0" err="1"/>
              <a:t>clear</a:t>
            </a:r>
            <a:r>
              <a:rPr lang="en-GB" sz="1600" dirty="0"/>
              <a:t> = 250 </a:t>
            </a:r>
            <a:r>
              <a:rPr lang="en-GB" sz="1600" dirty="0" err="1"/>
              <a:t>ms</a:t>
            </a:r>
            <a:r>
              <a:rPr lang="en-GB" sz="1600" dirty="0"/>
              <a:t> applies to all generation facilities of</a:t>
            </a:r>
            <a:r>
              <a:rPr lang="en-GB" sz="1600" b="1" dirty="0"/>
              <a:t> types B and C</a:t>
            </a:r>
            <a:r>
              <a:rPr lang="en-GB" sz="1600" dirty="0"/>
              <a:t> as well as </a:t>
            </a:r>
            <a:r>
              <a:rPr lang="en-GB" sz="1600" b="1" dirty="0"/>
              <a:t>type D</a:t>
            </a:r>
            <a:endParaRPr lang="da-DK" sz="1600" dirty="0"/>
          </a:p>
          <a:p>
            <a:pPr marL="774900" lvl="1" indent="-342900"/>
            <a:r>
              <a:rPr lang="en-GB" sz="1600" dirty="0" err="1"/>
              <a:t>U</a:t>
            </a:r>
            <a:r>
              <a:rPr lang="en-GB" sz="1600" baseline="-25000" dirty="0" err="1"/>
              <a:t>ret</a:t>
            </a:r>
            <a:r>
              <a:rPr lang="en-GB" sz="1600" dirty="0"/>
              <a:t> = 0.3 </a:t>
            </a:r>
            <a:r>
              <a:rPr lang="en-GB" sz="1600" dirty="0" err="1"/>
              <a:t>p.u</a:t>
            </a:r>
            <a:r>
              <a:rPr lang="en-GB" sz="1600" dirty="0"/>
              <a:t>. applies to all </a:t>
            </a:r>
            <a:r>
              <a:rPr lang="en-GB" sz="1600" u="sng" dirty="0"/>
              <a:t>synchronous</a:t>
            </a:r>
            <a:r>
              <a:rPr lang="en-GB" sz="1600" dirty="0"/>
              <a:t> generation facilities of </a:t>
            </a:r>
            <a:r>
              <a:rPr lang="en-GB" sz="1600" b="1" dirty="0"/>
              <a:t>types B and C</a:t>
            </a:r>
            <a:r>
              <a:rPr lang="en-GB" sz="1600" dirty="0"/>
              <a:t> as well as </a:t>
            </a:r>
            <a:r>
              <a:rPr lang="en-GB" sz="1600" b="1" dirty="0"/>
              <a:t>type D </a:t>
            </a:r>
            <a:endParaRPr lang="da-DK" sz="1600" dirty="0"/>
          </a:p>
          <a:p>
            <a:pPr marL="774900" lvl="1" indent="-342900"/>
            <a:r>
              <a:rPr lang="en-GB" sz="1600" dirty="0" err="1"/>
              <a:t>U</a:t>
            </a:r>
            <a:r>
              <a:rPr lang="en-GB" sz="1600" baseline="-25000" dirty="0" err="1"/>
              <a:t>ret</a:t>
            </a:r>
            <a:r>
              <a:rPr lang="en-GB" sz="1600" dirty="0"/>
              <a:t> = 0.15 </a:t>
            </a:r>
            <a:r>
              <a:rPr lang="en-GB" sz="1600" dirty="0" err="1"/>
              <a:t>p.u</a:t>
            </a:r>
            <a:r>
              <a:rPr lang="en-GB" sz="1600" dirty="0"/>
              <a:t>. applies to all </a:t>
            </a:r>
            <a:r>
              <a:rPr lang="en-GB" sz="1600" u="sng" dirty="0"/>
              <a:t>asynchronous</a:t>
            </a:r>
            <a:r>
              <a:rPr lang="en-GB" sz="1600" dirty="0"/>
              <a:t> generation facilities of </a:t>
            </a:r>
            <a:r>
              <a:rPr lang="en-GB" sz="1600" b="1" dirty="0"/>
              <a:t>types B and C</a:t>
            </a:r>
            <a:r>
              <a:rPr lang="en-GB" sz="1600" dirty="0"/>
              <a:t> as well as </a:t>
            </a:r>
            <a:r>
              <a:rPr lang="en-GB" sz="1600" b="1" dirty="0"/>
              <a:t>type D </a:t>
            </a:r>
            <a:endParaRPr lang="da-DK" sz="1600" dirty="0"/>
          </a:p>
          <a:p>
            <a:pPr rtl="0"/>
            <a:endParaRPr lang="da-DK" sz="100" dirty="0"/>
          </a:p>
          <a:p>
            <a:pPr rtl="0"/>
            <a:r>
              <a:rPr lang="en-GB" sz="1800" dirty="0"/>
              <a:t>Requirements for </a:t>
            </a:r>
            <a:r>
              <a:rPr lang="en-GB" sz="1800" dirty="0" err="1"/>
              <a:t>t</a:t>
            </a:r>
            <a:r>
              <a:rPr lang="en-GB" sz="1800" baseline="-25000" dirty="0" err="1"/>
              <a:t>clear</a:t>
            </a:r>
            <a:r>
              <a:rPr lang="en-GB" sz="1800" dirty="0"/>
              <a:t> and </a:t>
            </a:r>
            <a:r>
              <a:rPr lang="en-GB" sz="1800" dirty="0" err="1"/>
              <a:t>U</a:t>
            </a:r>
            <a:r>
              <a:rPr lang="en-GB" sz="1800" baseline="-25000" dirty="0" err="1"/>
              <a:t>ret</a:t>
            </a:r>
            <a:r>
              <a:rPr lang="en-GB" sz="1800" dirty="0"/>
              <a:t> for generation facilities connected to the transmission grid are described below:</a:t>
            </a:r>
          </a:p>
          <a:p>
            <a:pPr rtl="0"/>
            <a:endParaRPr lang="da-DK" sz="300" dirty="0"/>
          </a:p>
          <a:p>
            <a:pPr marL="774900" lvl="1" indent="-342900"/>
            <a:r>
              <a:rPr lang="en-GB" sz="1600" dirty="0" err="1"/>
              <a:t>t</a:t>
            </a:r>
            <a:r>
              <a:rPr lang="en-GB" sz="1600" baseline="-25000" dirty="0" err="1"/>
              <a:t>clear</a:t>
            </a:r>
            <a:r>
              <a:rPr lang="en-GB" sz="1600" dirty="0"/>
              <a:t> = 150 </a:t>
            </a:r>
            <a:r>
              <a:rPr lang="en-GB" sz="1600" dirty="0" err="1"/>
              <a:t>ms</a:t>
            </a:r>
            <a:r>
              <a:rPr lang="en-GB" sz="1600" dirty="0"/>
              <a:t> applies to for all </a:t>
            </a:r>
            <a:r>
              <a:rPr lang="en-GB" sz="1600" b="1" dirty="0"/>
              <a:t>type D </a:t>
            </a:r>
            <a:r>
              <a:rPr lang="en-GB" sz="1600" dirty="0"/>
              <a:t>generation facilities connected to the transmission grid</a:t>
            </a:r>
          </a:p>
          <a:p>
            <a:pPr marL="774900" lvl="1" indent="-342900"/>
            <a:r>
              <a:rPr lang="en-GB" sz="1600" dirty="0" err="1"/>
              <a:t>U</a:t>
            </a:r>
            <a:r>
              <a:rPr lang="en-GB" sz="1600" baseline="-25000" dirty="0" err="1"/>
              <a:t>ret</a:t>
            </a:r>
            <a:r>
              <a:rPr lang="en-GB" sz="1600" dirty="0"/>
              <a:t> = 0.0 </a:t>
            </a:r>
            <a:r>
              <a:rPr lang="en-GB" sz="1600" dirty="0" err="1"/>
              <a:t>p.u</a:t>
            </a:r>
            <a:r>
              <a:rPr lang="en-GB" sz="1600" dirty="0"/>
              <a:t>. applies to all </a:t>
            </a:r>
            <a:r>
              <a:rPr lang="en-GB" sz="1600" b="1" dirty="0"/>
              <a:t>type D </a:t>
            </a:r>
            <a:r>
              <a:rPr lang="en-GB" sz="1600" dirty="0"/>
              <a:t>generation facilities connected to the transmission grid</a:t>
            </a:r>
            <a:endParaRPr lang="da-DK" sz="1600" b="1" dirty="0"/>
          </a:p>
          <a:p>
            <a:r>
              <a:rPr lang="en-GB" sz="1800" dirty="0"/>
              <a:t>The FRT requirements stated apply to both symmetrical and asymmetrical fault types. The positive voltage sequence component must be considered in any voltage evaluation.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endParaRPr lang="da-DK" sz="1800" dirty="0"/>
          </a:p>
          <a:p>
            <a:pPr rtl="0"/>
            <a:r>
              <a:rPr lang="en-GB" sz="1800" dirty="0"/>
              <a:t> 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/>
              <a:t>02-07-2019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2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GB"/>
              <a:t>Requirements for fault-ride-through properties</a:t>
            </a:r>
          </a:p>
        </p:txBody>
      </p:sp>
    </p:spTree>
    <p:extLst>
      <p:ext uri="{BB962C8B-B14F-4D97-AF65-F5344CB8AC3E}">
        <p14:creationId xmlns:p14="http://schemas.microsoft.com/office/powerpoint/2010/main" val="391728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663" y="1058177"/>
            <a:ext cx="10214464" cy="712414"/>
          </a:xfrm>
        </p:spPr>
        <p:txBody>
          <a:bodyPr rtlCol="0"/>
          <a:lstStyle/>
          <a:p>
            <a:pPr rtl="0"/>
            <a:r>
              <a:rPr lang="en-GB" dirty="0"/>
              <a:t>FRT requirements for synchronous 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SGpm</a:t>
            </a:r>
            <a:r>
              <a:rPr lang="en-GB" dirty="0"/>
              <a:t>) facilities connected to the distribution grid in DK1 (CE) and DK2 (N)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3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>
          <a:xfrm>
            <a:off x="982663" y="1776196"/>
            <a:ext cx="10214464" cy="720725"/>
          </a:xfrm>
        </p:spPr>
        <p:txBody>
          <a:bodyPr rtlCol="0"/>
          <a:lstStyle/>
          <a:p>
            <a:pPr rtl="0"/>
            <a:r>
              <a:rPr lang="en-GB"/>
              <a:t>Types B, C and D (&lt; 110 kV) facilities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17749"/>
              </p:ext>
            </p:extLst>
          </p:nvPr>
        </p:nvGraphicFramePr>
        <p:xfrm>
          <a:off x="8218968" y="2162540"/>
          <a:ext cx="3613188" cy="149018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76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43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Voltage parameters (pu)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Time parameters [seconds]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464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ret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0.3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clear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0.25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30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clear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0.7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rec1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0.25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30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rec1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0.7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rec2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0.70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30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rec2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rec3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Billede 9" descr="\\energinet.local\userdata\Users08\EKJ\Documents\Opgaver 2018\FRT dokumentation\synkrone B, C og 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162540"/>
            <a:ext cx="7105650" cy="4262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802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4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982663" y="1160762"/>
            <a:ext cx="10590212" cy="71241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n-GB" dirty="0">
                <a:solidFill>
                  <a:srgbClr val="008B8B"/>
                </a:solidFill>
              </a:rPr>
              <a:t>FRT requirements for asynchronous </a:t>
            </a:r>
            <a:br>
              <a:rPr lang="en-GB" dirty="0">
                <a:solidFill>
                  <a:srgbClr val="008B8B"/>
                </a:solidFill>
              </a:rPr>
            </a:br>
            <a:r>
              <a:rPr lang="en-GB" dirty="0">
                <a:solidFill>
                  <a:srgbClr val="008B8B"/>
                </a:solidFill>
              </a:rPr>
              <a:t>(PPM) facilities connected to the distribution grid in DK1 (CE) and DK2 (N)</a:t>
            </a:r>
          </a:p>
        </p:txBody>
      </p:sp>
      <p:sp>
        <p:nvSpPr>
          <p:cNvPr id="9" name="Pladsholder til tekst 6"/>
          <p:cNvSpPr txBox="1">
            <a:spLocks/>
          </p:cNvSpPr>
          <p:nvPr/>
        </p:nvSpPr>
        <p:spPr>
          <a:xfrm>
            <a:off x="982663" y="1889414"/>
            <a:ext cx="10214464" cy="720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dirty="0">
                <a:solidFill>
                  <a:srgbClr val="008B8B"/>
                </a:solidFill>
              </a:rPr>
              <a:t>Types B, C and D (&lt; 110 kV) facilities</a:t>
            </a:r>
            <a:endParaRPr lang="en-US" dirty="0">
              <a:solidFill>
                <a:srgbClr val="008B8B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237625"/>
              </p:ext>
            </p:extLst>
          </p:nvPr>
        </p:nvGraphicFramePr>
        <p:xfrm>
          <a:off x="8206601" y="2249776"/>
          <a:ext cx="3613188" cy="150035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76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602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Voltage parameters (pu)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</a:rPr>
                        <a:t>Time parameters [seconds]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464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ret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effectLst/>
                        </a:rPr>
                        <a:t>t</a:t>
                      </a:r>
                      <a:r>
                        <a:rPr lang="en-GB" sz="1200" b="1" baseline="-25000" dirty="0" err="1">
                          <a:effectLst/>
                        </a:rPr>
                        <a:t>clear</a:t>
                      </a:r>
                      <a:r>
                        <a:rPr lang="en-GB" sz="1200" b="1" dirty="0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0.25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30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clear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</a:t>
                      </a:r>
                      <a:r>
                        <a:rPr lang="en-GB" sz="1200" b="1" baseline="-25000" dirty="0">
                          <a:effectLst/>
                        </a:rPr>
                        <a:t>rec1</a:t>
                      </a:r>
                      <a:r>
                        <a:rPr lang="en-GB" sz="1200" b="1" dirty="0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0.25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30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rec1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</a:t>
                      </a:r>
                      <a:r>
                        <a:rPr lang="en-GB" sz="1200" b="1" baseline="-25000" dirty="0">
                          <a:effectLst/>
                        </a:rPr>
                        <a:t>rec2</a:t>
                      </a:r>
                      <a:r>
                        <a:rPr lang="en-GB" sz="1200" b="1" dirty="0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0.25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30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U</a:t>
                      </a:r>
                      <a:r>
                        <a:rPr lang="en-GB" sz="1200" baseline="-25000" dirty="0">
                          <a:effectLst/>
                        </a:rPr>
                        <a:t>rec2</a:t>
                      </a:r>
                      <a:r>
                        <a:rPr lang="en-GB" sz="1200" dirty="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0.9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</a:t>
                      </a:r>
                      <a:r>
                        <a:rPr lang="en-GB" sz="1200" b="1" baseline="-25000" dirty="0">
                          <a:effectLst/>
                        </a:rPr>
                        <a:t>rec3</a:t>
                      </a:r>
                      <a:r>
                        <a:rPr lang="en-GB" sz="1200" b="1" dirty="0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Billede 9" descr="\\energinet.local\userdata\Users08\EKJ\Documents\Opgaver 2018\FRT dokumentation\asynkrone b, c og 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2249776"/>
            <a:ext cx="7123112" cy="4192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8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663" y="966690"/>
            <a:ext cx="10214464" cy="712414"/>
          </a:xfrm>
        </p:spPr>
        <p:txBody>
          <a:bodyPr rtlCol="0"/>
          <a:lstStyle/>
          <a:p>
            <a:pPr rtl="0"/>
            <a:r>
              <a:rPr lang="en-GB" dirty="0"/>
              <a:t>FRT requirements for synchronous 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SGpm</a:t>
            </a:r>
            <a:r>
              <a:rPr lang="en-GB" dirty="0"/>
              <a:t>) facilities connected to the transmission grid in DK1 (CE)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5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>
          <a:xfrm>
            <a:off x="982663" y="1628667"/>
            <a:ext cx="10214464" cy="720725"/>
          </a:xfrm>
        </p:spPr>
        <p:txBody>
          <a:bodyPr rtlCol="0"/>
          <a:lstStyle/>
          <a:p>
            <a:pPr rtl="0"/>
            <a:r>
              <a:rPr lang="en-GB"/>
              <a:t>Type D facilities connected &gt; 110 kV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537142"/>
              </p:ext>
            </p:extLst>
          </p:nvPr>
        </p:nvGraphicFramePr>
        <p:xfrm>
          <a:off x="8217307" y="2057475"/>
          <a:ext cx="3574200" cy="146813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94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627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Voltage parameters (pu)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Time parameters [seconds]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27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ret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clear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27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clear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rec1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27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rec1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rec2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0.75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27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rec2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0.85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rec3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Billede 9" descr="\\energinet.local\userdata\Users08\EKJ\Documents\Opgaver 2018\FRT dokumentation\synkrone D - transmission DK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4" y="2047240"/>
            <a:ext cx="7058025" cy="437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386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663" y="1018378"/>
            <a:ext cx="10214464" cy="712414"/>
          </a:xfrm>
        </p:spPr>
        <p:txBody>
          <a:bodyPr rtlCol="0"/>
          <a:lstStyle/>
          <a:p>
            <a:pPr rtl="0"/>
            <a:r>
              <a:rPr lang="en-GB" dirty="0"/>
              <a:t>FRT requirements for asynchronous </a:t>
            </a:r>
            <a:br>
              <a:rPr lang="en-GB" dirty="0"/>
            </a:br>
            <a:r>
              <a:rPr lang="en-GB" dirty="0"/>
              <a:t>(PPM) facilities connected to the transmission grid in DK1 (CE)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6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>
          <a:xfrm>
            <a:off x="982663" y="1730669"/>
            <a:ext cx="10214464" cy="720725"/>
          </a:xfrm>
        </p:spPr>
        <p:txBody>
          <a:bodyPr rtlCol="0"/>
          <a:lstStyle/>
          <a:p>
            <a:pPr rtl="0"/>
            <a:r>
              <a:rPr lang="en-GB" dirty="0"/>
              <a:t>Type D facilities connected &gt; 110 kV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740228"/>
              </p:ext>
            </p:extLst>
          </p:nvPr>
        </p:nvGraphicFramePr>
        <p:xfrm>
          <a:off x="8208336" y="2108897"/>
          <a:ext cx="3604436" cy="154172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8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345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Voltage parameters (pu)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Time parameters [seconds]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ret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clear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clear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rec1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rec1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rec2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rec2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0.85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rec3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Billede 10" descr="\\energinet.local\userdata\Users08\EKJ\Documents\Opgaver 2018\FRT dokumentation\asynkrone D - transmission DK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096382"/>
            <a:ext cx="7086600" cy="42910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88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7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982663" y="938577"/>
            <a:ext cx="10214464" cy="71241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n-GB" dirty="0"/>
              <a:t>FRT requirements for synchronous 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SGpm</a:t>
            </a:r>
            <a:r>
              <a:rPr lang="en-GB" dirty="0"/>
              <a:t>) facilities connected to the transmission grid in DK2 (N)</a:t>
            </a:r>
            <a:endParaRPr lang="en-US" dirty="0">
              <a:solidFill>
                <a:srgbClr val="008B8B"/>
              </a:solidFill>
            </a:endParaRPr>
          </a:p>
        </p:txBody>
      </p:sp>
      <p:sp>
        <p:nvSpPr>
          <p:cNvPr id="9" name="Pladsholder til tekst 6"/>
          <p:cNvSpPr txBox="1">
            <a:spLocks/>
          </p:cNvSpPr>
          <p:nvPr/>
        </p:nvSpPr>
        <p:spPr>
          <a:xfrm>
            <a:off x="982663" y="1617388"/>
            <a:ext cx="10214464" cy="720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dirty="0"/>
              <a:t>Type D facilities connected &gt; 110 kV</a:t>
            </a:r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48146"/>
              </p:ext>
            </p:extLst>
          </p:nvPr>
        </p:nvGraphicFramePr>
        <p:xfrm>
          <a:off x="8208336" y="2104188"/>
          <a:ext cx="3604436" cy="154172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8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345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Voltage parameters (pu)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Time parameters [seconds]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ret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clear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clear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rec1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0.15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rec1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rec2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0.75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345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</a:t>
                      </a:r>
                      <a:r>
                        <a:rPr lang="en-GB" sz="1200" baseline="-25000">
                          <a:effectLst/>
                        </a:rPr>
                        <a:t>rec2</a:t>
                      </a:r>
                      <a:r>
                        <a:rPr lang="en-GB" sz="1200">
                          <a:effectLst/>
                        </a:rPr>
                        <a:t>: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</a:rPr>
                        <a:t>t</a:t>
                      </a:r>
                      <a:r>
                        <a:rPr lang="en-GB" sz="1200" b="1" baseline="-25000">
                          <a:effectLst/>
                        </a:rPr>
                        <a:t>rec3</a:t>
                      </a:r>
                      <a:r>
                        <a:rPr lang="en-GB" sz="1200" b="1">
                          <a:effectLst/>
                        </a:rPr>
                        <a:t>:</a:t>
                      </a:r>
                      <a:endParaRPr lang="en-US" sz="1200" b="1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1.5</a:t>
                      </a:r>
                      <a:endParaRPr lang="en-US" sz="1200" dirty="0"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Billede 9" descr="\\energinet.local\userdata\Users08\EKJ\Documents\Opgaver 2018\FRT dokumentation\synkrone 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2" y="2077386"/>
            <a:ext cx="7113587" cy="449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93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663" y="1039586"/>
            <a:ext cx="10214464" cy="712414"/>
          </a:xfrm>
        </p:spPr>
        <p:txBody>
          <a:bodyPr rtlCol="0"/>
          <a:lstStyle/>
          <a:p>
            <a:pPr rtl="0"/>
            <a:r>
              <a:rPr lang="en-GB" dirty="0"/>
              <a:t>FRT requirements for asynchronous </a:t>
            </a:r>
            <a:br>
              <a:rPr lang="en-GB" dirty="0"/>
            </a:br>
            <a:r>
              <a:rPr lang="en-GB" dirty="0"/>
              <a:t>(PPM) facilities connected to the transmission grid in DK2 (N)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>
                <a:solidFill>
                  <a:srgbClr val="A0C1C2"/>
                </a:solidFill>
              </a:rPr>
              <a:t>02-07-2019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da-DK" dirty="0"/>
              <a:t>16/05118-100</a:t>
            </a:r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>
                <a:solidFill>
                  <a:srgbClr val="A0C1C2"/>
                </a:solidFill>
              </a:rPr>
              <a:pPr/>
              <a:t>8</a:t>
            </a:fld>
            <a:endParaRPr lang="da-DK" dirty="0">
              <a:solidFill>
                <a:srgbClr val="A0C1C2"/>
              </a:solidFill>
            </a:endParaRPr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>
          <a:xfrm>
            <a:off x="982663" y="1727922"/>
            <a:ext cx="10214464" cy="720725"/>
          </a:xfrm>
        </p:spPr>
        <p:txBody>
          <a:bodyPr rtlCol="0"/>
          <a:lstStyle/>
          <a:p>
            <a:pPr rtl="0"/>
            <a:r>
              <a:rPr lang="en-GB"/>
              <a:t>Type D facilities connected &gt; 110kV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46621"/>
              </p:ext>
            </p:extLst>
          </p:nvPr>
        </p:nvGraphicFramePr>
        <p:xfrm>
          <a:off x="8227940" y="2161209"/>
          <a:ext cx="3637996" cy="15666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9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5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332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Voltage parameters (pu)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bg1"/>
                          </a:solidFill>
                          <a:effectLst/>
                        </a:rPr>
                        <a:t>Time parameters [seconds]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32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en-GB" sz="1200" baseline="-25000">
                          <a:solidFill>
                            <a:schemeClr val="tx1"/>
                          </a:solidFill>
                          <a:effectLst/>
                        </a:rPr>
                        <a:t>ret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="1" baseline="-25000">
                          <a:solidFill>
                            <a:schemeClr val="tx1"/>
                          </a:solidFill>
                          <a:effectLst/>
                        </a:rPr>
                        <a:t>clear</a:t>
                      </a: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32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en-GB" sz="1200" baseline="-25000">
                          <a:solidFill>
                            <a:schemeClr val="tx1"/>
                          </a:solidFill>
                          <a:effectLst/>
                        </a:rPr>
                        <a:t>clear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="1" baseline="-25000">
                          <a:solidFill>
                            <a:schemeClr val="tx1"/>
                          </a:solidFill>
                          <a:effectLst/>
                        </a:rPr>
                        <a:t>rec1</a:t>
                      </a: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32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en-GB" sz="1200" baseline="-25000">
                          <a:solidFill>
                            <a:schemeClr val="tx1"/>
                          </a:solidFill>
                          <a:effectLst/>
                        </a:rPr>
                        <a:t>rec1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="1" baseline="-25000">
                          <a:solidFill>
                            <a:schemeClr val="tx1"/>
                          </a:solidFill>
                          <a:effectLst/>
                        </a:rPr>
                        <a:t>rec2</a:t>
                      </a: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32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en-GB" sz="1200" baseline="-25000">
                          <a:solidFill>
                            <a:schemeClr val="tx1"/>
                          </a:solidFill>
                          <a:effectLst/>
                        </a:rPr>
                        <a:t>rec2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200" b="1" baseline="-25000">
                          <a:solidFill>
                            <a:schemeClr val="tx1"/>
                          </a:solidFill>
                          <a:effectLst/>
                        </a:rPr>
                        <a:t>rec3</a:t>
                      </a: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Billede 10" descr="\\energinet.local\userdata\Users08\EKJ\Documents\Opgaver 2018\FRT dokumentation\asynkrone 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" y="2149819"/>
            <a:ext cx="7096125" cy="418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53556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Energinet-tema 1">
      <a:dk1>
        <a:srgbClr val="000000"/>
      </a:dk1>
      <a:lt1>
        <a:srgbClr val="FFFFFF"/>
      </a:lt1>
      <a:dk2>
        <a:srgbClr val="A0C1C2"/>
      </a:dk2>
      <a:lt2>
        <a:srgbClr val="A0CD92"/>
      </a:lt2>
      <a:accent1>
        <a:srgbClr val="008B8B"/>
      </a:accent1>
      <a:accent2>
        <a:srgbClr val="0A515D"/>
      </a:accent2>
      <a:accent3>
        <a:srgbClr val="FFD424"/>
      </a:accent3>
      <a:accent4>
        <a:srgbClr val="C2E5F1"/>
      </a:accent4>
      <a:accent5>
        <a:srgbClr val="00A98F"/>
      </a:accent5>
      <a:accent6>
        <a:srgbClr val="00A7BD"/>
      </a:accent6>
      <a:hlink>
        <a:srgbClr val="00A98F"/>
      </a:hlink>
      <a:folHlink>
        <a:srgbClr val="00A6BC"/>
      </a:folHlink>
    </a:clrScheme>
    <a:fontScheme name="Energinet.dk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spcBef>
            <a:spcPts val="750"/>
          </a:spcBef>
          <a:defRPr sz="2000" noProof="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4546905D-CF5A-0940-8BC8-E4AA906DD8EA}" vid="{22248099-CB52-FE4E-816A-22376206A1FA}"/>
    </a:ext>
  </a:extLst>
</a:theme>
</file>

<file path=ppt/theme/theme2.xml><?xml version="1.0" encoding="utf-8"?>
<a:theme xmlns:a="http://schemas.openxmlformats.org/drawingml/2006/main" name="1_Blank">
  <a:themeElements>
    <a:clrScheme name="Energinet-tema 1">
      <a:dk1>
        <a:srgbClr val="000000"/>
      </a:dk1>
      <a:lt1>
        <a:srgbClr val="FFFFFF"/>
      </a:lt1>
      <a:dk2>
        <a:srgbClr val="A0C1C2"/>
      </a:dk2>
      <a:lt2>
        <a:srgbClr val="A0CD92"/>
      </a:lt2>
      <a:accent1>
        <a:srgbClr val="008B8B"/>
      </a:accent1>
      <a:accent2>
        <a:srgbClr val="0A515D"/>
      </a:accent2>
      <a:accent3>
        <a:srgbClr val="FFD424"/>
      </a:accent3>
      <a:accent4>
        <a:srgbClr val="C2E5F1"/>
      </a:accent4>
      <a:accent5>
        <a:srgbClr val="00A98F"/>
      </a:accent5>
      <a:accent6>
        <a:srgbClr val="00A7BD"/>
      </a:accent6>
      <a:hlink>
        <a:srgbClr val="00A98F"/>
      </a:hlink>
      <a:folHlink>
        <a:srgbClr val="00A6BC"/>
      </a:folHlink>
    </a:clrScheme>
    <a:fontScheme name="Energinet.dk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spcBef>
            <a:spcPts val="750"/>
          </a:spcBef>
          <a:defRPr sz="2000" noProof="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4546905D-CF5A-0940-8BC8-E4AA906DD8EA}" vid="{22248099-CB52-FE4E-816A-22376206A1FA}"/>
    </a:ext>
  </a:extLst>
</a:theme>
</file>

<file path=ppt/theme/theme3.xml><?xml version="1.0" encoding="utf-8"?>
<a:theme xmlns:a="http://schemas.openxmlformats.org/drawingml/2006/main" name="2_Blank">
  <a:themeElements>
    <a:clrScheme name="Energinet-tema 1">
      <a:dk1>
        <a:srgbClr val="000000"/>
      </a:dk1>
      <a:lt1>
        <a:srgbClr val="FFFFFF"/>
      </a:lt1>
      <a:dk2>
        <a:srgbClr val="A0C1C2"/>
      </a:dk2>
      <a:lt2>
        <a:srgbClr val="A0CD92"/>
      </a:lt2>
      <a:accent1>
        <a:srgbClr val="008B8B"/>
      </a:accent1>
      <a:accent2>
        <a:srgbClr val="0A515D"/>
      </a:accent2>
      <a:accent3>
        <a:srgbClr val="FFD424"/>
      </a:accent3>
      <a:accent4>
        <a:srgbClr val="C2E5F1"/>
      </a:accent4>
      <a:accent5>
        <a:srgbClr val="00A98F"/>
      </a:accent5>
      <a:accent6>
        <a:srgbClr val="00A7BD"/>
      </a:accent6>
      <a:hlink>
        <a:srgbClr val="00A98F"/>
      </a:hlink>
      <a:folHlink>
        <a:srgbClr val="00A6BC"/>
      </a:folHlink>
    </a:clrScheme>
    <a:fontScheme name="Energinet.dk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spcBef>
            <a:spcPts val="750"/>
          </a:spcBef>
          <a:defRPr sz="2000" noProof="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4546905D-CF5A-0940-8BC8-E4AA906DD8EA}" vid="{22248099-CB52-FE4E-816A-22376206A1FA}"/>
    </a:ext>
  </a:extLst>
</a:theme>
</file>

<file path=ppt/theme/theme4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1836</TotalTime>
  <Words>502</Words>
  <Application>Microsoft Office PowerPoint</Application>
  <PresentationFormat>Widescreen</PresentationFormat>
  <Paragraphs>165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Blank</vt:lpstr>
      <vt:lpstr>1_Blank</vt:lpstr>
      <vt:lpstr>2_Blank</vt:lpstr>
      <vt:lpstr> Appendix 1.C  Robustness requirements for electricity generation facilities</vt:lpstr>
      <vt:lpstr>Future robustness requirements</vt:lpstr>
      <vt:lpstr>FRT requirements for synchronous  (SGpm) facilities connected to the distribution grid in DK1 (CE) and DK2 (N)</vt:lpstr>
      <vt:lpstr>PowerPoint-præsentation</vt:lpstr>
      <vt:lpstr>FRT requirements for synchronous  (SGpm) facilities connected to the transmission grid in DK1 (CE)</vt:lpstr>
      <vt:lpstr>FRT requirements for asynchronous  (PPM) facilities connected to the transmission grid in DK1 (CE)</vt:lpstr>
      <vt:lpstr>PowerPoint-præsentation</vt:lpstr>
      <vt:lpstr>FRT requirements for asynchronous  (PPM) facilities connected to the transmission grid in DK2 (N)</vt:lpstr>
    </vt:vector>
  </TitlesOfParts>
  <Company>Energinet.dk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Fremtidige Robusthedskrav for elproduktionsnlæg</dc:title>
  <dc:creator>Lars Højbjerg Nielsen</dc:creator>
  <cp:lastModifiedBy>Maria Andersen</cp:lastModifiedBy>
  <cp:revision>89</cp:revision>
  <dcterms:created xsi:type="dcterms:W3CDTF">2017-07-03T08:22:25Z</dcterms:created>
  <dcterms:modified xsi:type="dcterms:W3CDTF">2019-10-29T07:57:03Z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www,skabelondesign.dk</vt:lpwstr>
  </property>
</Properties>
</file>