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9.xml" ContentType="application/vnd.openxmlformats-officedocument.theme+xml"/>
  <Override PartName="/ppt/tags/tag11.xml" ContentType="application/vnd.openxmlformats-officedocument.presentationml.tags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0.xml" ContentType="application/vnd.openxmlformats-officedocument.theme+xml"/>
  <Override PartName="/ppt/tags/tag12.xml" ContentType="application/vnd.openxmlformats-officedocument.presentationml.tags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1.xml" ContentType="application/vnd.openxmlformats-officedocument.theme+xml"/>
  <Override PartName="/ppt/tags/tag13.xml" ContentType="application/vnd.openxmlformats-officedocument.presentationml.tags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12.xml" ContentType="application/vnd.openxmlformats-officedocument.theme+xml"/>
  <Override PartName="/ppt/tags/tag14.xml" ContentType="application/vnd.openxmlformats-officedocument.presentationml.tags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13.xml" ContentType="application/vnd.openxmlformats-officedocument.theme+xml"/>
  <Override PartName="/ppt/tags/tag15.xml" ContentType="application/vnd.openxmlformats-officedocument.presentationml.tags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4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15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16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17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18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19.xml" ContentType="application/vnd.openxmlformats-officedocument.theme+xml"/>
  <Override PartName="/ppt/slideLayouts/slideLayout367.xml" ContentType="application/vnd.openxmlformats-officedocument.presentationml.slideLayout+xml"/>
  <Override PartName="/ppt/theme/theme20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21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22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23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6"/>
    <p:sldMasterId id="2147483923" r:id="rId7"/>
    <p:sldMasterId id="2147484153" r:id="rId8"/>
    <p:sldMasterId id="2147484177" r:id="rId9"/>
    <p:sldMasterId id="2147484209" r:id="rId10"/>
    <p:sldMasterId id="2147484214" r:id="rId11"/>
    <p:sldMasterId id="2147484240" r:id="rId12"/>
    <p:sldMasterId id="2147484289" r:id="rId13"/>
    <p:sldMasterId id="2147484313" r:id="rId14"/>
    <p:sldMasterId id="2147484337" r:id="rId15"/>
    <p:sldMasterId id="2147484361" r:id="rId16"/>
    <p:sldMasterId id="2147484389" r:id="rId17"/>
    <p:sldMasterId id="2147484421" r:id="rId18"/>
    <p:sldMasterId id="2147484445" r:id="rId19"/>
    <p:sldMasterId id="2147484465" r:id="rId20"/>
    <p:sldMasterId id="2147484485" r:id="rId21"/>
    <p:sldMasterId id="2147484517" r:id="rId22"/>
    <p:sldMasterId id="2147484531" r:id="rId23"/>
    <p:sldMasterId id="2147484537" r:id="rId24"/>
    <p:sldMasterId id="2147484544" r:id="rId25"/>
    <p:sldMasterId id="2147484546" r:id="rId26"/>
    <p:sldMasterId id="2147484570" r:id="rId27"/>
    <p:sldMasterId id="2147484579" r:id="rId28"/>
    <p:sldMasterId id="2147484588" r:id="rId29"/>
    <p:sldMasterId id="2147484592" r:id="rId30"/>
  </p:sldMasterIdLst>
  <p:notesMasterIdLst>
    <p:notesMasterId r:id="rId97"/>
  </p:notesMasterIdLst>
  <p:handoutMasterIdLst>
    <p:handoutMasterId r:id="rId98"/>
  </p:handoutMasterIdLst>
  <p:sldIdLst>
    <p:sldId id="333" r:id="rId31"/>
    <p:sldId id="7741" r:id="rId32"/>
    <p:sldId id="2147378498" r:id="rId33"/>
    <p:sldId id="7739" r:id="rId34"/>
    <p:sldId id="2147378493" r:id="rId35"/>
    <p:sldId id="2147378494" r:id="rId36"/>
    <p:sldId id="536" r:id="rId37"/>
    <p:sldId id="342" r:id="rId38"/>
    <p:sldId id="396" r:id="rId39"/>
    <p:sldId id="411" r:id="rId40"/>
    <p:sldId id="348" r:id="rId41"/>
    <p:sldId id="395" r:id="rId42"/>
    <p:sldId id="382" r:id="rId43"/>
    <p:sldId id="377" r:id="rId44"/>
    <p:sldId id="346" r:id="rId45"/>
    <p:sldId id="406" r:id="rId46"/>
    <p:sldId id="2147378499" r:id="rId47"/>
    <p:sldId id="430" r:id="rId48"/>
    <p:sldId id="432" r:id="rId49"/>
    <p:sldId id="431" r:id="rId50"/>
    <p:sldId id="434" r:id="rId51"/>
    <p:sldId id="425" r:id="rId52"/>
    <p:sldId id="433" r:id="rId53"/>
    <p:sldId id="435" r:id="rId54"/>
    <p:sldId id="363" r:id="rId55"/>
    <p:sldId id="336" r:id="rId56"/>
    <p:sldId id="7712" r:id="rId57"/>
    <p:sldId id="2147378500" r:id="rId58"/>
    <p:sldId id="300" r:id="rId59"/>
    <p:sldId id="299" r:id="rId60"/>
    <p:sldId id="2147378501" r:id="rId61"/>
    <p:sldId id="7713" r:id="rId62"/>
    <p:sldId id="271" r:id="rId63"/>
    <p:sldId id="270" r:id="rId64"/>
    <p:sldId id="273" r:id="rId65"/>
    <p:sldId id="274" r:id="rId66"/>
    <p:sldId id="308" r:id="rId67"/>
    <p:sldId id="309" r:id="rId68"/>
    <p:sldId id="307" r:id="rId69"/>
    <p:sldId id="2265" r:id="rId70"/>
    <p:sldId id="351" r:id="rId71"/>
    <p:sldId id="352" r:id="rId72"/>
    <p:sldId id="353" r:id="rId73"/>
    <p:sldId id="356" r:id="rId74"/>
    <p:sldId id="344" r:id="rId75"/>
    <p:sldId id="2147378502" r:id="rId76"/>
    <p:sldId id="345" r:id="rId77"/>
    <p:sldId id="2147378503" r:id="rId78"/>
    <p:sldId id="347" r:id="rId79"/>
    <p:sldId id="349" r:id="rId80"/>
    <p:sldId id="2147378504" r:id="rId81"/>
    <p:sldId id="350" r:id="rId82"/>
    <p:sldId id="2147378505" r:id="rId83"/>
    <p:sldId id="2147378506" r:id="rId84"/>
    <p:sldId id="429" r:id="rId85"/>
    <p:sldId id="296" r:id="rId86"/>
    <p:sldId id="294" r:id="rId87"/>
    <p:sldId id="297" r:id="rId88"/>
    <p:sldId id="11438" r:id="rId89"/>
    <p:sldId id="7738" r:id="rId90"/>
    <p:sldId id="2147378495" r:id="rId91"/>
    <p:sldId id="2134805949" r:id="rId92"/>
    <p:sldId id="2134805948" r:id="rId93"/>
    <p:sldId id="2134805950" r:id="rId94"/>
    <p:sldId id="2147378434" r:id="rId95"/>
    <p:sldId id="335" r:id="rId96"/>
  </p:sldIdLst>
  <p:sldSz cx="12192000" cy="6858000"/>
  <p:notesSz cx="6735763" cy="9866313"/>
  <p:custDataLst>
    <p:tags r:id="rId9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954A5FC3-8436-4F4B-9C05-2A3D8BF2C34B}">
          <p14:sldIdLst>
            <p14:sldId id="333"/>
            <p14:sldId id="7741"/>
            <p14:sldId id="2147378498"/>
            <p14:sldId id="7739"/>
            <p14:sldId id="2147378493"/>
            <p14:sldId id="2147378494"/>
            <p14:sldId id="536"/>
            <p14:sldId id="342"/>
            <p14:sldId id="396"/>
            <p14:sldId id="411"/>
            <p14:sldId id="348"/>
            <p14:sldId id="395"/>
            <p14:sldId id="382"/>
            <p14:sldId id="377"/>
            <p14:sldId id="346"/>
            <p14:sldId id="406"/>
            <p14:sldId id="2147378499"/>
            <p14:sldId id="430"/>
            <p14:sldId id="432"/>
            <p14:sldId id="431"/>
            <p14:sldId id="434"/>
            <p14:sldId id="425"/>
            <p14:sldId id="433"/>
            <p14:sldId id="435"/>
            <p14:sldId id="363"/>
            <p14:sldId id="336"/>
            <p14:sldId id="7712"/>
            <p14:sldId id="2147378500"/>
            <p14:sldId id="300"/>
            <p14:sldId id="299"/>
            <p14:sldId id="2147378501"/>
            <p14:sldId id="7713"/>
            <p14:sldId id="271"/>
            <p14:sldId id="270"/>
            <p14:sldId id="273"/>
            <p14:sldId id="274"/>
            <p14:sldId id="308"/>
            <p14:sldId id="309"/>
            <p14:sldId id="307"/>
            <p14:sldId id="2265"/>
            <p14:sldId id="351"/>
            <p14:sldId id="352"/>
            <p14:sldId id="353"/>
            <p14:sldId id="356"/>
            <p14:sldId id="344"/>
            <p14:sldId id="2147378502"/>
            <p14:sldId id="345"/>
            <p14:sldId id="2147378503"/>
            <p14:sldId id="347"/>
            <p14:sldId id="349"/>
            <p14:sldId id="2147378504"/>
            <p14:sldId id="350"/>
            <p14:sldId id="2147378505"/>
            <p14:sldId id="2147378506"/>
            <p14:sldId id="429"/>
            <p14:sldId id="296"/>
            <p14:sldId id="294"/>
            <p14:sldId id="297"/>
            <p14:sldId id="11438"/>
            <p14:sldId id="7738"/>
            <p14:sldId id="2147378495"/>
            <p14:sldId id="2134805949"/>
            <p14:sldId id="2134805948"/>
            <p14:sldId id="2134805950"/>
            <p14:sldId id="2147378434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C4D5B8-783D-243A-E0B5-53ABD6C8ABE2}" name="Janna Marie Birr-Pedersen" initials="JMBP" userId="Janna Marie Birr-Pederse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rine Søegaard" initials="CS" lastIdx="1" clrIdx="0">
    <p:extLst>
      <p:ext uri="{19B8F6BF-5375-455C-9EA6-DF929625EA0E}">
        <p15:presenceInfo xmlns:p15="http://schemas.microsoft.com/office/powerpoint/2012/main" userId="S-1-5-21-2901486574-2194754486-1025542450-531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3E3E3"/>
    <a:srgbClr val="0A515D"/>
    <a:srgbClr val="005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89186" autoAdjust="0"/>
  </p:normalViewPr>
  <p:slideViewPr>
    <p:cSldViewPr snapToGrid="0" showGuides="1">
      <p:cViewPr varScale="1">
        <p:scale>
          <a:sx n="125" d="100"/>
          <a:sy n="125" d="100"/>
        </p:scale>
        <p:origin x="30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1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slide" Target="slides/slide54.xml"/><Relationship Id="rId89" Type="http://schemas.openxmlformats.org/officeDocument/2006/relationships/slide" Target="slides/slide59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41.xml"/><Relationship Id="rId92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Master" Target="slideMasters/slideMaster24.xml"/><Relationship Id="rId11" Type="http://schemas.openxmlformats.org/officeDocument/2006/relationships/slideMaster" Target="slideMasters/slideMaster6.xml"/><Relationship Id="rId24" Type="http://schemas.openxmlformats.org/officeDocument/2006/relationships/slideMaster" Target="slideMasters/slideMaster19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slide" Target="slides/slide57.xml"/><Relationship Id="rId102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90" Type="http://schemas.openxmlformats.org/officeDocument/2006/relationships/slide" Target="slides/slide60.xml"/><Relationship Id="rId95" Type="http://schemas.openxmlformats.org/officeDocument/2006/relationships/slide" Target="slides/slide65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Master" Target="slideMasters/slideMaster17.xml"/><Relationship Id="rId27" Type="http://schemas.openxmlformats.org/officeDocument/2006/relationships/slideMaster" Target="slideMasters/slideMaster22.xml"/><Relationship Id="rId30" Type="http://schemas.openxmlformats.org/officeDocument/2006/relationships/slideMaster" Target="slideMasters/slideMaster25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100" Type="http://schemas.openxmlformats.org/officeDocument/2006/relationships/commentAuthors" Target="commentAuthors.xml"/><Relationship Id="rId105" Type="http://schemas.microsoft.com/office/2018/10/relationships/authors" Target="author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93" Type="http://schemas.openxmlformats.org/officeDocument/2006/relationships/slide" Target="slides/slide63.xml"/><Relationship Id="rId9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Master" Target="slideMasters/slideMaster20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91" Type="http://schemas.openxmlformats.org/officeDocument/2006/relationships/slide" Target="slides/slide61.xml"/><Relationship Id="rId96" Type="http://schemas.openxmlformats.org/officeDocument/2006/relationships/slide" Target="slides/slide6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Master" Target="slideMasters/slideMaster18.xml"/><Relationship Id="rId28" Type="http://schemas.openxmlformats.org/officeDocument/2006/relationships/slideMaster" Target="slideMasters/slideMaster23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94" Type="http://schemas.openxmlformats.org/officeDocument/2006/relationships/slide" Target="slides/slide64.xml"/><Relationship Id="rId99" Type="http://schemas.openxmlformats.org/officeDocument/2006/relationships/tags" Target="tags/tag1.xml"/><Relationship Id="rId10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97" Type="http://schemas.openxmlformats.org/officeDocument/2006/relationships/notesMaster" Target="notesMasters/notesMaster1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EU Storage filling on the 1st of month [TWh]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'StorageData_GIE_2019-01-01_2023'!$J$1</c:f>
              <c:strCache>
                <c:ptCount val="1"/>
                <c:pt idx="0">
                  <c:v>Storage 2020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'StorageData_GIE_2019-01-01_2023'!$H$2:$H$13</c:f>
              <c:numCache>
                <c:formatCode>m/d/yyyy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</c:numCache>
            </c:numRef>
          </c:xVal>
          <c:yVal>
            <c:numRef>
              <c:f>'StorageData_GIE_2019-01-01_2023'!$J$2:$J$13</c:f>
              <c:numCache>
                <c:formatCode>General</c:formatCode>
                <c:ptCount val="12"/>
                <c:pt idx="0">
                  <c:v>992.06749999999988</c:v>
                </c:pt>
                <c:pt idx="1">
                  <c:v>802.75829999999996</c:v>
                </c:pt>
                <c:pt idx="2">
                  <c:v>681.61430000000007</c:v>
                </c:pt>
                <c:pt idx="3">
                  <c:v>614.25890000000004</c:v>
                </c:pt>
                <c:pt idx="4">
                  <c:v>713.5693</c:v>
                </c:pt>
                <c:pt idx="5">
                  <c:v>825.28349999999989</c:v>
                </c:pt>
                <c:pt idx="6">
                  <c:v>911.4928000000001</c:v>
                </c:pt>
                <c:pt idx="7">
                  <c:v>970.83949999999993</c:v>
                </c:pt>
                <c:pt idx="8">
                  <c:v>1031.6985</c:v>
                </c:pt>
                <c:pt idx="9">
                  <c:v>1072.4038</c:v>
                </c:pt>
                <c:pt idx="10">
                  <c:v>1075.8866</c:v>
                </c:pt>
                <c:pt idx="11">
                  <c:v>986.06680000000006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EB-4AAE-8E66-099D2DA62DD4}"/>
            </c:ext>
          </c:extLst>
        </c:ser>
        <c:ser>
          <c:idx val="2"/>
          <c:order val="1"/>
          <c:tx>
            <c:strRef>
              <c:f>'StorageData_GIE_2019-01-01_2023'!$K$1</c:f>
              <c:strCache>
                <c:ptCount val="1"/>
                <c:pt idx="0">
                  <c:v>Storage 2021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'StorageData_GIE_2019-01-01_2023'!$H$2:$H$13</c:f>
              <c:numCache>
                <c:formatCode>m/d/yyyy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</c:numCache>
            </c:numRef>
          </c:xVal>
          <c:yVal>
            <c:numRef>
              <c:f>'StorageData_GIE_2019-01-01_2023'!$K$2:$K$13</c:f>
              <c:numCache>
                <c:formatCode>General</c:formatCode>
                <c:ptCount val="12"/>
                <c:pt idx="0">
                  <c:v>823.63909999999998</c:v>
                </c:pt>
                <c:pt idx="1">
                  <c:v>567.96170000000006</c:v>
                </c:pt>
                <c:pt idx="2">
                  <c:v>407.3854</c:v>
                </c:pt>
                <c:pt idx="3">
                  <c:v>342.63249999999999</c:v>
                </c:pt>
                <c:pt idx="4">
                  <c:v>338.08910000000003</c:v>
                </c:pt>
                <c:pt idx="5">
                  <c:v>425.99460000000005</c:v>
                </c:pt>
                <c:pt idx="6">
                  <c:v>535.87019999999995</c:v>
                </c:pt>
                <c:pt idx="7">
                  <c:v>639.52859999999998</c:v>
                </c:pt>
                <c:pt idx="8">
                  <c:v>756.29650000000004</c:v>
                </c:pt>
                <c:pt idx="9">
                  <c:v>833.8995000000001</c:v>
                </c:pt>
                <c:pt idx="10">
                  <c:v>855.5539</c:v>
                </c:pt>
                <c:pt idx="11">
                  <c:v>742.2201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EB-4AAE-8E66-099D2DA62DD4}"/>
            </c:ext>
          </c:extLst>
        </c:ser>
        <c:ser>
          <c:idx val="3"/>
          <c:order val="2"/>
          <c:tx>
            <c:strRef>
              <c:f>'StorageData_GIE_2019-01-01_2023'!$L$1</c:f>
              <c:strCache>
                <c:ptCount val="1"/>
                <c:pt idx="0">
                  <c:v>Storage 2022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'StorageData_GIE_2019-01-01_2023'!$H$2:$H$13</c:f>
              <c:numCache>
                <c:formatCode>m/d/yyyy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</c:numCache>
            </c:numRef>
          </c:xVal>
          <c:yVal>
            <c:numRef>
              <c:f>'StorageData_GIE_2019-01-01_2023'!$L$2:$L$13</c:f>
              <c:numCache>
                <c:formatCode>General</c:formatCode>
                <c:ptCount val="12"/>
                <c:pt idx="0">
                  <c:v>414.62019999999995</c:v>
                </c:pt>
                <c:pt idx="1">
                  <c:v>319.36439999999999</c:v>
                </c:pt>
                <c:pt idx="2">
                  <c:v>293.1746</c:v>
                </c:pt>
                <c:pt idx="3">
                  <c:v>372.55669999999998</c:v>
                </c:pt>
                <c:pt idx="4">
                  <c:v>524.66010000000006</c:v>
                </c:pt>
                <c:pt idx="5">
                  <c:v>650.42369999999994</c:v>
                </c:pt>
                <c:pt idx="6">
                  <c:v>774.33799999999997</c:v>
                </c:pt>
                <c:pt idx="7">
                  <c:v>899.18020000000001</c:v>
                </c:pt>
                <c:pt idx="8">
                  <c:v>990.2568</c:v>
                </c:pt>
                <c:pt idx="9">
                  <c:v>1059.4139</c:v>
                </c:pt>
                <c:pt idx="10">
                  <c:v>1032.7968000000001</c:v>
                </c:pt>
                <c:pt idx="11">
                  <c:v>1032.7968000000001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3EB-4AAE-8E66-099D2DA62DD4}"/>
            </c:ext>
          </c:extLst>
        </c:ser>
        <c:ser>
          <c:idx val="4"/>
          <c:order val="3"/>
          <c:tx>
            <c:strRef>
              <c:f>'StorageData_GIE_2019-01-01_2023'!$M$1</c:f>
              <c:strCache>
                <c:ptCount val="1"/>
                <c:pt idx="0">
                  <c:v>Storage 2023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'StorageData_GIE_2019-01-01_2023'!$H$2:$H$13</c:f>
              <c:numCache>
                <c:formatCode>m/d/yyyy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</c:numCache>
            </c:numRef>
          </c:xVal>
          <c:yVal>
            <c:numRef>
              <c:f>'StorageData_GIE_2019-01-01_2023'!$M$2:$M$13</c:f>
              <c:numCache>
                <c:formatCode>General</c:formatCode>
                <c:ptCount val="12"/>
                <c:pt idx="0">
                  <c:v>934.39229999999998</c:v>
                </c:pt>
                <c:pt idx="1">
                  <c:v>804.37879999999996</c:v>
                </c:pt>
                <c:pt idx="2">
                  <c:v>685.4905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3EB-4AAE-8E66-099D2DA62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0376608"/>
        <c:axId val="690379232"/>
      </c:scatterChart>
      <c:valAx>
        <c:axId val="690376608"/>
        <c:scaling>
          <c:orientation val="minMax"/>
          <c:max val="45280"/>
          <c:min val="4492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0379232"/>
        <c:crosses val="autoZero"/>
        <c:crossBetween val="midCat"/>
      </c:valAx>
      <c:valAx>
        <c:axId val="69037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0376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2" Type="http://schemas.openxmlformats.org/officeDocument/2006/relationships/image" Target="../media/image117.png"/><Relationship Id="rId1" Type="http://schemas.openxmlformats.org/officeDocument/2006/relationships/hyperlink" Target="mailto:gasinfo@energinet.dk" TargetMode="External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svg"/><Relationship Id="rId1" Type="http://schemas.openxmlformats.org/officeDocument/2006/relationships/image" Target="../media/image117.png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Relationship Id="rId9" Type="http://schemas.openxmlformats.org/officeDocument/2006/relationships/hyperlink" Target="mailto:gasinfo@energinet.d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09A86D-B31A-488E-8719-7F8415E0E411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a-DK"/>
        </a:p>
      </dgm:t>
    </dgm:pt>
    <dgm:pt modelId="{C2C63E19-FC5F-4C22-A241-E27538DE28EE}">
      <dgm:prSet phldrT="[Tekst]"/>
      <dgm:spPr/>
      <dgm:t>
        <a:bodyPr/>
        <a:lstStyle/>
        <a:p>
          <a:r>
            <a:rPr lang="en-US" dirty="0"/>
            <a:t>The service applies to </a:t>
          </a:r>
          <a:r>
            <a:rPr lang="en-US" b="1" dirty="0"/>
            <a:t>Annual, Quarterly </a:t>
          </a:r>
          <a:r>
            <a:rPr lang="en-US" dirty="0"/>
            <a:t>and </a:t>
          </a:r>
          <a:r>
            <a:rPr lang="en-US" b="1" dirty="0"/>
            <a:t>Monthly Capacity</a:t>
          </a:r>
          <a:r>
            <a:rPr lang="en-US" dirty="0"/>
            <a:t>.</a:t>
          </a:r>
          <a:endParaRPr lang="en-US" noProof="0" dirty="0"/>
        </a:p>
      </dgm:t>
    </dgm:pt>
    <dgm:pt modelId="{D4AAA70D-5CB9-4B00-965B-96F4F633864B}" type="parTrans" cxnId="{69823754-EE06-4DD0-903A-48A75A0A8FE9}">
      <dgm:prSet/>
      <dgm:spPr/>
      <dgm:t>
        <a:bodyPr/>
        <a:lstStyle/>
        <a:p>
          <a:endParaRPr lang="en-US" noProof="0"/>
        </a:p>
      </dgm:t>
    </dgm:pt>
    <dgm:pt modelId="{C88CB83A-A97A-4830-BCA6-A24392806C2B}" type="sibTrans" cxnId="{69823754-EE06-4DD0-903A-48A75A0A8FE9}">
      <dgm:prSet/>
      <dgm:spPr/>
      <dgm:t>
        <a:bodyPr/>
        <a:lstStyle/>
        <a:p>
          <a:endParaRPr lang="en-US" noProof="0"/>
        </a:p>
      </dgm:t>
    </dgm:pt>
    <dgm:pt modelId="{9FBAA31E-974F-44DA-9BA4-E4F6452CC944}">
      <dgm:prSet phldrT="[Tekst]"/>
      <dgm:spPr/>
      <dgm:t>
        <a:bodyPr/>
        <a:lstStyle/>
        <a:p>
          <a:r>
            <a:rPr lang="en-US" dirty="0"/>
            <a:t>If there is </a:t>
          </a:r>
          <a:r>
            <a:rPr lang="en-US" b="1" dirty="0"/>
            <a:t>over-demand</a:t>
          </a:r>
          <a:r>
            <a:rPr lang="en-US" dirty="0"/>
            <a:t> in an auction it is </a:t>
          </a:r>
          <a:r>
            <a:rPr lang="en-US" b="1" dirty="0"/>
            <a:t>not possible </a:t>
          </a:r>
          <a:r>
            <a:rPr lang="en-US" dirty="0"/>
            <a:t>for Energinet </a:t>
          </a:r>
          <a:r>
            <a:rPr lang="en-US" b="1" dirty="0"/>
            <a:t>to offer </a:t>
          </a:r>
          <a:r>
            <a:rPr lang="en-US" dirty="0"/>
            <a:t>the entry </a:t>
          </a:r>
          <a:r>
            <a:rPr lang="en-US" b="1" dirty="0"/>
            <a:t>capacity conversion service </a:t>
          </a:r>
          <a:r>
            <a:rPr lang="en-US" dirty="0"/>
            <a:t>for the period covered by the given product.</a:t>
          </a:r>
          <a:endParaRPr lang="en-US" noProof="0" dirty="0"/>
        </a:p>
      </dgm:t>
    </dgm:pt>
    <dgm:pt modelId="{9A11700A-0A1A-4B30-A512-46706BF99D83}" type="parTrans" cxnId="{17AC6A5B-4979-45F9-AB08-DCA3F3648E58}">
      <dgm:prSet/>
      <dgm:spPr/>
      <dgm:t>
        <a:bodyPr/>
        <a:lstStyle/>
        <a:p>
          <a:endParaRPr lang="en-US" noProof="0"/>
        </a:p>
      </dgm:t>
    </dgm:pt>
    <dgm:pt modelId="{72B4B143-620A-4BDA-A822-A343F6BAB98E}" type="sibTrans" cxnId="{17AC6A5B-4979-45F9-AB08-DCA3F3648E58}">
      <dgm:prSet/>
      <dgm:spPr/>
      <dgm:t>
        <a:bodyPr/>
        <a:lstStyle/>
        <a:p>
          <a:endParaRPr lang="en-US" noProof="0"/>
        </a:p>
      </dgm:t>
    </dgm:pt>
    <dgm:pt modelId="{C58554DB-F355-449E-BD5E-E5CC1A13B04D}">
      <dgm:prSet phldrT="[Tekst]"/>
      <dgm:spPr/>
      <dgm:t>
        <a:bodyPr/>
        <a:lstStyle/>
        <a:p>
          <a:r>
            <a:rPr lang="en-US" dirty="0"/>
            <a:t>Thus, a request can only be accepted for </a:t>
          </a:r>
          <a:r>
            <a:rPr lang="en-US" b="1" dirty="0"/>
            <a:t>one month at a time </a:t>
          </a:r>
          <a:r>
            <a:rPr lang="en-US" dirty="0"/>
            <a:t>(also for quarterly and yearly products).</a:t>
          </a:r>
          <a:endParaRPr lang="en-US" noProof="0" dirty="0"/>
        </a:p>
      </dgm:t>
    </dgm:pt>
    <dgm:pt modelId="{485F63E6-4B15-4E0A-84C7-409D8BB3CD2A}" type="parTrans" cxnId="{C0B42CDC-68AA-4678-907F-E4C88A86C868}">
      <dgm:prSet/>
      <dgm:spPr/>
      <dgm:t>
        <a:bodyPr/>
        <a:lstStyle/>
        <a:p>
          <a:endParaRPr lang="en-US" noProof="0"/>
        </a:p>
      </dgm:t>
    </dgm:pt>
    <dgm:pt modelId="{BD47531D-D48B-4B2A-ADB0-A76E4EA95A01}" type="sibTrans" cxnId="{C0B42CDC-68AA-4678-907F-E4C88A86C868}">
      <dgm:prSet/>
      <dgm:spPr/>
      <dgm:t>
        <a:bodyPr/>
        <a:lstStyle/>
        <a:p>
          <a:endParaRPr lang="en-US" noProof="0"/>
        </a:p>
      </dgm:t>
    </dgm:pt>
    <dgm:pt modelId="{8B466397-3C5D-416C-A4DC-7AE651715642}">
      <dgm:prSet/>
      <dgm:spPr/>
      <dgm:t>
        <a:bodyPr/>
        <a:lstStyle/>
        <a:p>
          <a:r>
            <a:rPr lang="en-US" dirty="0"/>
            <a:t>If you wish to use the service, please submit your request </a:t>
          </a:r>
          <a:r>
            <a:rPr lang="en-US" b="1" dirty="0"/>
            <a:t>not later than 3 Business Days</a:t>
          </a:r>
          <a:r>
            <a:rPr lang="en-US" dirty="0"/>
            <a:t> after the conclusion of the </a:t>
          </a:r>
          <a:r>
            <a:rPr lang="en-US" b="1" dirty="0"/>
            <a:t>monthly capacity auction </a:t>
          </a:r>
          <a:r>
            <a:rPr lang="en-US" dirty="0"/>
            <a:t>to </a:t>
          </a:r>
          <a:r>
            <a:rPr lang="en-US" dirty="0">
              <a:hlinkClick xmlns:r="http://schemas.openxmlformats.org/officeDocument/2006/relationships" r:id="rId1"/>
            </a:rPr>
            <a:t>gasinfo@energinet.dk</a:t>
          </a:r>
          <a:endParaRPr lang="en-US" noProof="0" dirty="0"/>
        </a:p>
      </dgm:t>
    </dgm:pt>
    <dgm:pt modelId="{56A27224-F75D-40A3-9DC2-7D98AA94C9B1}" type="parTrans" cxnId="{4254A1FD-CE99-49A1-880C-4E4844605851}">
      <dgm:prSet/>
      <dgm:spPr/>
      <dgm:t>
        <a:bodyPr/>
        <a:lstStyle/>
        <a:p>
          <a:endParaRPr lang="en-US" noProof="0"/>
        </a:p>
      </dgm:t>
    </dgm:pt>
    <dgm:pt modelId="{A4CE1EC2-FFE6-4B2A-8D5C-6CA6AC04EB17}" type="sibTrans" cxnId="{4254A1FD-CE99-49A1-880C-4E4844605851}">
      <dgm:prSet/>
      <dgm:spPr/>
      <dgm:t>
        <a:bodyPr/>
        <a:lstStyle/>
        <a:p>
          <a:endParaRPr lang="en-US" noProof="0"/>
        </a:p>
      </dgm:t>
    </dgm:pt>
    <dgm:pt modelId="{5EED75CF-6561-4B83-8024-320FB5C2D502}" type="pres">
      <dgm:prSet presAssocID="{D209A86D-B31A-488E-8719-7F8415E0E411}" presName="root" presStyleCnt="0">
        <dgm:presLayoutVars>
          <dgm:dir/>
          <dgm:resizeHandles val="exact"/>
        </dgm:presLayoutVars>
      </dgm:prSet>
      <dgm:spPr/>
    </dgm:pt>
    <dgm:pt modelId="{E2DD0699-DB8F-4C5C-BDFA-9CA3D74EFFE5}" type="pres">
      <dgm:prSet presAssocID="{D209A86D-B31A-488E-8719-7F8415E0E411}" presName="container" presStyleCnt="0">
        <dgm:presLayoutVars>
          <dgm:dir/>
          <dgm:resizeHandles val="exact"/>
        </dgm:presLayoutVars>
      </dgm:prSet>
      <dgm:spPr/>
    </dgm:pt>
    <dgm:pt modelId="{E0DD41F4-7B11-4B68-B418-97A0431D3082}" type="pres">
      <dgm:prSet presAssocID="{C2C63E19-FC5F-4C22-A241-E27538DE28EE}" presName="compNode" presStyleCnt="0"/>
      <dgm:spPr/>
    </dgm:pt>
    <dgm:pt modelId="{2B2CB165-DFDD-4632-8DC4-365E77004852}" type="pres">
      <dgm:prSet presAssocID="{C2C63E19-FC5F-4C22-A241-E27538DE28EE}" presName="iconBgRect" presStyleLbl="bgShp" presStyleIdx="0" presStyleCnt="4"/>
      <dgm:spPr/>
    </dgm:pt>
    <dgm:pt modelId="{CBCD772B-FDB4-4801-9C69-FD9A49B90F9F}" type="pres">
      <dgm:prSet presAssocID="{C2C63E19-FC5F-4C22-A241-E27538DE28EE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637CDB8E-5E8E-4F8B-85F3-913F7E4A3E4A}" type="pres">
      <dgm:prSet presAssocID="{C2C63E19-FC5F-4C22-A241-E27538DE28EE}" presName="spaceRect" presStyleCnt="0"/>
      <dgm:spPr/>
    </dgm:pt>
    <dgm:pt modelId="{630800B5-6FE0-408B-B1DB-00E256ED8253}" type="pres">
      <dgm:prSet presAssocID="{C2C63E19-FC5F-4C22-A241-E27538DE28EE}" presName="textRect" presStyleLbl="revTx" presStyleIdx="0" presStyleCnt="4">
        <dgm:presLayoutVars>
          <dgm:chMax val="1"/>
          <dgm:chPref val="1"/>
        </dgm:presLayoutVars>
      </dgm:prSet>
      <dgm:spPr/>
    </dgm:pt>
    <dgm:pt modelId="{9A451E72-F6D8-4A42-8309-A1B865098DE3}" type="pres">
      <dgm:prSet presAssocID="{C88CB83A-A97A-4830-BCA6-A24392806C2B}" presName="sibTrans" presStyleLbl="sibTrans2D1" presStyleIdx="0" presStyleCnt="0"/>
      <dgm:spPr/>
    </dgm:pt>
    <dgm:pt modelId="{7B4FA937-39C5-4B3E-8852-0490BF6FBDE6}" type="pres">
      <dgm:prSet presAssocID="{9FBAA31E-974F-44DA-9BA4-E4F6452CC944}" presName="compNode" presStyleCnt="0"/>
      <dgm:spPr/>
    </dgm:pt>
    <dgm:pt modelId="{EBBD3B10-47E9-43BF-BBE8-62617B431444}" type="pres">
      <dgm:prSet presAssocID="{9FBAA31E-974F-44DA-9BA4-E4F6452CC944}" presName="iconBgRect" presStyleLbl="bgShp" presStyleIdx="1" presStyleCnt="4"/>
      <dgm:spPr/>
    </dgm:pt>
    <dgm:pt modelId="{135FEEBB-2EC0-4525-923A-9305FE1089EE}" type="pres">
      <dgm:prSet presAssocID="{9FBAA31E-974F-44DA-9BA4-E4F6452CC944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mer"/>
        </a:ext>
      </dgm:extLst>
    </dgm:pt>
    <dgm:pt modelId="{F39A27B6-FEFF-4F1C-BA28-E9E2A860122D}" type="pres">
      <dgm:prSet presAssocID="{9FBAA31E-974F-44DA-9BA4-E4F6452CC944}" presName="spaceRect" presStyleCnt="0"/>
      <dgm:spPr/>
    </dgm:pt>
    <dgm:pt modelId="{C6C69C22-3CBB-4326-93AB-6C340EE28DD6}" type="pres">
      <dgm:prSet presAssocID="{9FBAA31E-974F-44DA-9BA4-E4F6452CC944}" presName="textRect" presStyleLbl="revTx" presStyleIdx="1" presStyleCnt="4">
        <dgm:presLayoutVars>
          <dgm:chMax val="1"/>
          <dgm:chPref val="1"/>
        </dgm:presLayoutVars>
      </dgm:prSet>
      <dgm:spPr/>
    </dgm:pt>
    <dgm:pt modelId="{0248CACA-FBF5-4880-BEDC-01DD27805D83}" type="pres">
      <dgm:prSet presAssocID="{72B4B143-620A-4BDA-A822-A343F6BAB98E}" presName="sibTrans" presStyleLbl="sibTrans2D1" presStyleIdx="0" presStyleCnt="0"/>
      <dgm:spPr/>
    </dgm:pt>
    <dgm:pt modelId="{63783170-D889-4EB9-BEED-4A4763379F43}" type="pres">
      <dgm:prSet presAssocID="{C58554DB-F355-449E-BD5E-E5CC1A13B04D}" presName="compNode" presStyleCnt="0"/>
      <dgm:spPr/>
    </dgm:pt>
    <dgm:pt modelId="{F03C04CA-93C3-4E2F-A417-BDB322EE0CA7}" type="pres">
      <dgm:prSet presAssocID="{C58554DB-F355-449E-BD5E-E5CC1A13B04D}" presName="iconBgRect" presStyleLbl="bgShp" presStyleIdx="2" presStyleCnt="4"/>
      <dgm:spPr/>
    </dgm:pt>
    <dgm:pt modelId="{01419DD7-9CB7-46E5-98F3-02E84AFCB445}" type="pres">
      <dgm:prSet presAssocID="{C58554DB-F355-449E-BD5E-E5CC1A13B04D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el"/>
        </a:ext>
      </dgm:extLst>
    </dgm:pt>
    <dgm:pt modelId="{0D46E03F-B064-4E8F-894B-28221E54904B}" type="pres">
      <dgm:prSet presAssocID="{C58554DB-F355-449E-BD5E-E5CC1A13B04D}" presName="spaceRect" presStyleCnt="0"/>
      <dgm:spPr/>
    </dgm:pt>
    <dgm:pt modelId="{4131D155-E88D-4B00-931F-719C9D63BCAE}" type="pres">
      <dgm:prSet presAssocID="{C58554DB-F355-449E-BD5E-E5CC1A13B04D}" presName="textRect" presStyleLbl="revTx" presStyleIdx="2" presStyleCnt="4">
        <dgm:presLayoutVars>
          <dgm:chMax val="1"/>
          <dgm:chPref val="1"/>
        </dgm:presLayoutVars>
      </dgm:prSet>
      <dgm:spPr/>
    </dgm:pt>
    <dgm:pt modelId="{0B862AA5-96C6-437A-8168-80E78BDC0D70}" type="pres">
      <dgm:prSet presAssocID="{BD47531D-D48B-4B2A-ADB0-A76E4EA95A01}" presName="sibTrans" presStyleLbl="sibTrans2D1" presStyleIdx="0" presStyleCnt="0"/>
      <dgm:spPr/>
    </dgm:pt>
    <dgm:pt modelId="{0893D258-38A1-4B60-A8FE-71D08506AAF9}" type="pres">
      <dgm:prSet presAssocID="{8B466397-3C5D-416C-A4DC-7AE651715642}" presName="compNode" presStyleCnt="0"/>
      <dgm:spPr/>
    </dgm:pt>
    <dgm:pt modelId="{F52D7C1F-67D1-4C40-AEBE-4E02AACF979A}" type="pres">
      <dgm:prSet presAssocID="{8B466397-3C5D-416C-A4DC-7AE651715642}" presName="iconBgRect" presStyleLbl="bgShp" presStyleIdx="3" presStyleCnt="4"/>
      <dgm:spPr/>
    </dgm:pt>
    <dgm:pt modelId="{8C8AA3E3-4819-4333-8EBC-7DA4FDCE7953}" type="pres">
      <dgm:prSet presAssocID="{8B466397-3C5D-416C-A4DC-7AE651715642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ur"/>
        </a:ext>
      </dgm:extLst>
    </dgm:pt>
    <dgm:pt modelId="{B06EF4DE-6905-4380-9B24-A34F7EA5BCD7}" type="pres">
      <dgm:prSet presAssocID="{8B466397-3C5D-416C-A4DC-7AE651715642}" presName="spaceRect" presStyleCnt="0"/>
      <dgm:spPr/>
    </dgm:pt>
    <dgm:pt modelId="{6FCEB92F-3B81-4FA5-8A86-0A4B5E4B9D67}" type="pres">
      <dgm:prSet presAssocID="{8B466397-3C5D-416C-A4DC-7AE65171564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0F2BA07-E2F2-47A6-BB98-36CAEF7C0C19}" type="presOf" srcId="{C58554DB-F355-449E-BD5E-E5CC1A13B04D}" destId="{4131D155-E88D-4B00-931F-719C9D63BCAE}" srcOrd="0" destOrd="0" presId="urn:microsoft.com/office/officeart/2018/2/layout/IconCircleList"/>
    <dgm:cxn modelId="{0F8BDD3C-5EC8-4483-ACCD-6E85A4C95566}" type="presOf" srcId="{72B4B143-620A-4BDA-A822-A343F6BAB98E}" destId="{0248CACA-FBF5-4880-BEDC-01DD27805D83}" srcOrd="0" destOrd="0" presId="urn:microsoft.com/office/officeart/2018/2/layout/IconCircleList"/>
    <dgm:cxn modelId="{17AC6A5B-4979-45F9-AB08-DCA3F3648E58}" srcId="{D209A86D-B31A-488E-8719-7F8415E0E411}" destId="{9FBAA31E-974F-44DA-9BA4-E4F6452CC944}" srcOrd="1" destOrd="0" parTransId="{9A11700A-0A1A-4B30-A512-46706BF99D83}" sibTransId="{72B4B143-620A-4BDA-A822-A343F6BAB98E}"/>
    <dgm:cxn modelId="{1BF57B61-26F8-4CF7-9272-0CEEDD69BC6A}" type="presOf" srcId="{D209A86D-B31A-488E-8719-7F8415E0E411}" destId="{5EED75CF-6561-4B83-8024-320FB5C2D502}" srcOrd="0" destOrd="0" presId="urn:microsoft.com/office/officeart/2018/2/layout/IconCircleList"/>
    <dgm:cxn modelId="{69823754-EE06-4DD0-903A-48A75A0A8FE9}" srcId="{D209A86D-B31A-488E-8719-7F8415E0E411}" destId="{C2C63E19-FC5F-4C22-A241-E27538DE28EE}" srcOrd="0" destOrd="0" parTransId="{D4AAA70D-5CB9-4B00-965B-96F4F633864B}" sibTransId="{C88CB83A-A97A-4830-BCA6-A24392806C2B}"/>
    <dgm:cxn modelId="{1A22897E-04C6-4EE6-90C1-A88CB7AE02CE}" type="presOf" srcId="{8B466397-3C5D-416C-A4DC-7AE651715642}" destId="{6FCEB92F-3B81-4FA5-8A86-0A4B5E4B9D67}" srcOrd="0" destOrd="0" presId="urn:microsoft.com/office/officeart/2018/2/layout/IconCircleList"/>
    <dgm:cxn modelId="{EC89F48B-4B58-4149-8C3D-F36F13A63498}" type="presOf" srcId="{C2C63E19-FC5F-4C22-A241-E27538DE28EE}" destId="{630800B5-6FE0-408B-B1DB-00E256ED8253}" srcOrd="0" destOrd="0" presId="urn:microsoft.com/office/officeart/2018/2/layout/IconCircleList"/>
    <dgm:cxn modelId="{FC7317B1-8194-4F24-9808-999122F5BCB2}" type="presOf" srcId="{C88CB83A-A97A-4830-BCA6-A24392806C2B}" destId="{9A451E72-F6D8-4A42-8309-A1B865098DE3}" srcOrd="0" destOrd="0" presId="urn:microsoft.com/office/officeart/2018/2/layout/IconCircleList"/>
    <dgm:cxn modelId="{7D124CB1-123B-42EC-9346-A32615294F59}" type="presOf" srcId="{BD47531D-D48B-4B2A-ADB0-A76E4EA95A01}" destId="{0B862AA5-96C6-437A-8168-80E78BDC0D70}" srcOrd="0" destOrd="0" presId="urn:microsoft.com/office/officeart/2018/2/layout/IconCircleList"/>
    <dgm:cxn modelId="{A541D2BB-A237-4D70-96FE-CB0F13192C01}" type="presOf" srcId="{9FBAA31E-974F-44DA-9BA4-E4F6452CC944}" destId="{C6C69C22-3CBB-4326-93AB-6C340EE28DD6}" srcOrd="0" destOrd="0" presId="urn:microsoft.com/office/officeart/2018/2/layout/IconCircleList"/>
    <dgm:cxn modelId="{C0B42CDC-68AA-4678-907F-E4C88A86C868}" srcId="{D209A86D-B31A-488E-8719-7F8415E0E411}" destId="{C58554DB-F355-449E-BD5E-E5CC1A13B04D}" srcOrd="2" destOrd="0" parTransId="{485F63E6-4B15-4E0A-84C7-409D8BB3CD2A}" sibTransId="{BD47531D-D48B-4B2A-ADB0-A76E4EA95A01}"/>
    <dgm:cxn modelId="{4254A1FD-CE99-49A1-880C-4E4844605851}" srcId="{D209A86D-B31A-488E-8719-7F8415E0E411}" destId="{8B466397-3C5D-416C-A4DC-7AE651715642}" srcOrd="3" destOrd="0" parTransId="{56A27224-F75D-40A3-9DC2-7D98AA94C9B1}" sibTransId="{A4CE1EC2-FFE6-4B2A-8D5C-6CA6AC04EB17}"/>
    <dgm:cxn modelId="{7CD1B0B8-18ED-4160-8723-500F63CA3216}" type="presParOf" srcId="{5EED75CF-6561-4B83-8024-320FB5C2D502}" destId="{E2DD0699-DB8F-4C5C-BDFA-9CA3D74EFFE5}" srcOrd="0" destOrd="0" presId="urn:microsoft.com/office/officeart/2018/2/layout/IconCircleList"/>
    <dgm:cxn modelId="{7B668817-8AA1-4160-B1FD-86517BFAFFD6}" type="presParOf" srcId="{E2DD0699-DB8F-4C5C-BDFA-9CA3D74EFFE5}" destId="{E0DD41F4-7B11-4B68-B418-97A0431D3082}" srcOrd="0" destOrd="0" presId="urn:microsoft.com/office/officeart/2018/2/layout/IconCircleList"/>
    <dgm:cxn modelId="{C0070344-D35E-43D0-A714-BA25A1BAD0BD}" type="presParOf" srcId="{E0DD41F4-7B11-4B68-B418-97A0431D3082}" destId="{2B2CB165-DFDD-4632-8DC4-365E77004852}" srcOrd="0" destOrd="0" presId="urn:microsoft.com/office/officeart/2018/2/layout/IconCircleList"/>
    <dgm:cxn modelId="{C66DCFFC-DF66-4ACF-A494-A1312C3847DF}" type="presParOf" srcId="{E0DD41F4-7B11-4B68-B418-97A0431D3082}" destId="{CBCD772B-FDB4-4801-9C69-FD9A49B90F9F}" srcOrd="1" destOrd="0" presId="urn:microsoft.com/office/officeart/2018/2/layout/IconCircleList"/>
    <dgm:cxn modelId="{23CB29D7-1C18-4307-ADA7-D5F67FD01523}" type="presParOf" srcId="{E0DD41F4-7B11-4B68-B418-97A0431D3082}" destId="{637CDB8E-5E8E-4F8B-85F3-913F7E4A3E4A}" srcOrd="2" destOrd="0" presId="urn:microsoft.com/office/officeart/2018/2/layout/IconCircleList"/>
    <dgm:cxn modelId="{BBC07C7C-8318-4F64-83B0-7592C854454B}" type="presParOf" srcId="{E0DD41F4-7B11-4B68-B418-97A0431D3082}" destId="{630800B5-6FE0-408B-B1DB-00E256ED8253}" srcOrd="3" destOrd="0" presId="urn:microsoft.com/office/officeart/2018/2/layout/IconCircleList"/>
    <dgm:cxn modelId="{898620CA-0134-4604-8456-55E3412A501F}" type="presParOf" srcId="{E2DD0699-DB8F-4C5C-BDFA-9CA3D74EFFE5}" destId="{9A451E72-F6D8-4A42-8309-A1B865098DE3}" srcOrd="1" destOrd="0" presId="urn:microsoft.com/office/officeart/2018/2/layout/IconCircleList"/>
    <dgm:cxn modelId="{F93EF26B-4BB4-414D-8701-18CF0BAD9931}" type="presParOf" srcId="{E2DD0699-DB8F-4C5C-BDFA-9CA3D74EFFE5}" destId="{7B4FA937-39C5-4B3E-8852-0490BF6FBDE6}" srcOrd="2" destOrd="0" presId="urn:microsoft.com/office/officeart/2018/2/layout/IconCircleList"/>
    <dgm:cxn modelId="{2006D7EC-F7C9-4A5E-A9AD-801D28CE27B3}" type="presParOf" srcId="{7B4FA937-39C5-4B3E-8852-0490BF6FBDE6}" destId="{EBBD3B10-47E9-43BF-BBE8-62617B431444}" srcOrd="0" destOrd="0" presId="urn:microsoft.com/office/officeart/2018/2/layout/IconCircleList"/>
    <dgm:cxn modelId="{918CE12B-243C-477C-A2A1-5FB43E243A5D}" type="presParOf" srcId="{7B4FA937-39C5-4B3E-8852-0490BF6FBDE6}" destId="{135FEEBB-2EC0-4525-923A-9305FE1089EE}" srcOrd="1" destOrd="0" presId="urn:microsoft.com/office/officeart/2018/2/layout/IconCircleList"/>
    <dgm:cxn modelId="{C6C414F5-F990-4216-BE77-7A5B3F55E3B8}" type="presParOf" srcId="{7B4FA937-39C5-4B3E-8852-0490BF6FBDE6}" destId="{F39A27B6-FEFF-4F1C-BA28-E9E2A860122D}" srcOrd="2" destOrd="0" presId="urn:microsoft.com/office/officeart/2018/2/layout/IconCircleList"/>
    <dgm:cxn modelId="{C2CD6F9A-626C-401C-973C-F158D1D8E905}" type="presParOf" srcId="{7B4FA937-39C5-4B3E-8852-0490BF6FBDE6}" destId="{C6C69C22-3CBB-4326-93AB-6C340EE28DD6}" srcOrd="3" destOrd="0" presId="urn:microsoft.com/office/officeart/2018/2/layout/IconCircleList"/>
    <dgm:cxn modelId="{C62A9A16-AB8A-4C67-A10D-3F70F821E9FB}" type="presParOf" srcId="{E2DD0699-DB8F-4C5C-BDFA-9CA3D74EFFE5}" destId="{0248CACA-FBF5-4880-BEDC-01DD27805D83}" srcOrd="3" destOrd="0" presId="urn:microsoft.com/office/officeart/2018/2/layout/IconCircleList"/>
    <dgm:cxn modelId="{AF84789A-80FA-4227-9126-5268C3C6064E}" type="presParOf" srcId="{E2DD0699-DB8F-4C5C-BDFA-9CA3D74EFFE5}" destId="{63783170-D889-4EB9-BEED-4A4763379F43}" srcOrd="4" destOrd="0" presId="urn:microsoft.com/office/officeart/2018/2/layout/IconCircleList"/>
    <dgm:cxn modelId="{EEFB8D61-C937-47FF-A300-11FF378CAE7C}" type="presParOf" srcId="{63783170-D889-4EB9-BEED-4A4763379F43}" destId="{F03C04CA-93C3-4E2F-A417-BDB322EE0CA7}" srcOrd="0" destOrd="0" presId="urn:microsoft.com/office/officeart/2018/2/layout/IconCircleList"/>
    <dgm:cxn modelId="{B4CDAFD5-338E-425C-B482-DA1780AB7AA4}" type="presParOf" srcId="{63783170-D889-4EB9-BEED-4A4763379F43}" destId="{01419DD7-9CB7-46E5-98F3-02E84AFCB445}" srcOrd="1" destOrd="0" presId="urn:microsoft.com/office/officeart/2018/2/layout/IconCircleList"/>
    <dgm:cxn modelId="{95F0BAA5-9354-476D-9C29-925401582D52}" type="presParOf" srcId="{63783170-D889-4EB9-BEED-4A4763379F43}" destId="{0D46E03F-B064-4E8F-894B-28221E54904B}" srcOrd="2" destOrd="0" presId="urn:microsoft.com/office/officeart/2018/2/layout/IconCircleList"/>
    <dgm:cxn modelId="{87ABE01E-96D1-4138-B2D7-FB59BFB0D10E}" type="presParOf" srcId="{63783170-D889-4EB9-BEED-4A4763379F43}" destId="{4131D155-E88D-4B00-931F-719C9D63BCAE}" srcOrd="3" destOrd="0" presId="urn:microsoft.com/office/officeart/2018/2/layout/IconCircleList"/>
    <dgm:cxn modelId="{866242AE-DC87-4A70-89DA-DDF899606A88}" type="presParOf" srcId="{E2DD0699-DB8F-4C5C-BDFA-9CA3D74EFFE5}" destId="{0B862AA5-96C6-437A-8168-80E78BDC0D70}" srcOrd="5" destOrd="0" presId="urn:microsoft.com/office/officeart/2018/2/layout/IconCircleList"/>
    <dgm:cxn modelId="{E5040B9B-DBDD-4C3B-BB42-63A850701BF4}" type="presParOf" srcId="{E2DD0699-DB8F-4C5C-BDFA-9CA3D74EFFE5}" destId="{0893D258-38A1-4B60-A8FE-71D08506AAF9}" srcOrd="6" destOrd="0" presId="urn:microsoft.com/office/officeart/2018/2/layout/IconCircleList"/>
    <dgm:cxn modelId="{85328AD5-0EAC-48F5-865C-385ECEE7DABE}" type="presParOf" srcId="{0893D258-38A1-4B60-A8FE-71D08506AAF9}" destId="{F52D7C1F-67D1-4C40-AEBE-4E02AACF979A}" srcOrd="0" destOrd="0" presId="urn:microsoft.com/office/officeart/2018/2/layout/IconCircleList"/>
    <dgm:cxn modelId="{2B11616F-1AA7-4668-9DCE-377C1C678BC1}" type="presParOf" srcId="{0893D258-38A1-4B60-A8FE-71D08506AAF9}" destId="{8C8AA3E3-4819-4333-8EBC-7DA4FDCE7953}" srcOrd="1" destOrd="0" presId="urn:microsoft.com/office/officeart/2018/2/layout/IconCircleList"/>
    <dgm:cxn modelId="{4D576A82-7198-4EEE-9A22-3C41F96BAF61}" type="presParOf" srcId="{0893D258-38A1-4B60-A8FE-71D08506AAF9}" destId="{B06EF4DE-6905-4380-9B24-A34F7EA5BCD7}" srcOrd="2" destOrd="0" presId="urn:microsoft.com/office/officeart/2018/2/layout/IconCircleList"/>
    <dgm:cxn modelId="{7AA87D8D-2A2D-4A60-955B-A2D63B8C7FBE}" type="presParOf" srcId="{0893D258-38A1-4B60-A8FE-71D08506AAF9}" destId="{6FCEB92F-3B81-4FA5-8A86-0A4B5E4B9D6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CB165-DFDD-4632-8DC4-365E77004852}">
      <dsp:nvSpPr>
        <dsp:cNvPr id="0" name=""/>
        <dsp:cNvSpPr/>
      </dsp:nvSpPr>
      <dsp:spPr>
        <a:xfrm>
          <a:off x="163353" y="60354"/>
          <a:ext cx="1310633" cy="131063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D772B-FDB4-4801-9C69-FD9A49B90F9F}">
      <dsp:nvSpPr>
        <dsp:cNvPr id="0" name=""/>
        <dsp:cNvSpPr/>
      </dsp:nvSpPr>
      <dsp:spPr>
        <a:xfrm>
          <a:off x="438586" y="335587"/>
          <a:ext cx="760167" cy="7601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800B5-6FE0-408B-B1DB-00E256ED8253}">
      <dsp:nvSpPr>
        <dsp:cNvPr id="0" name=""/>
        <dsp:cNvSpPr/>
      </dsp:nvSpPr>
      <dsp:spPr>
        <a:xfrm>
          <a:off x="1754837" y="60354"/>
          <a:ext cx="3089351" cy="131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service applies to </a:t>
          </a:r>
          <a:r>
            <a:rPr lang="en-US" sz="1600" b="1" kern="1200" dirty="0"/>
            <a:t>Annual, Quarterly </a:t>
          </a:r>
          <a:r>
            <a:rPr lang="en-US" sz="1600" kern="1200" dirty="0"/>
            <a:t>and </a:t>
          </a:r>
          <a:r>
            <a:rPr lang="en-US" sz="1600" b="1" kern="1200" dirty="0"/>
            <a:t>Monthly Capacity</a:t>
          </a:r>
          <a:r>
            <a:rPr lang="en-US" sz="1600" kern="1200" dirty="0"/>
            <a:t>.</a:t>
          </a:r>
          <a:endParaRPr lang="en-US" sz="1600" kern="1200" noProof="0" dirty="0"/>
        </a:p>
      </dsp:txBody>
      <dsp:txXfrm>
        <a:off x="1754837" y="60354"/>
        <a:ext cx="3089351" cy="1310633"/>
      </dsp:txXfrm>
    </dsp:sp>
    <dsp:sp modelId="{EBBD3B10-47E9-43BF-BBE8-62617B431444}">
      <dsp:nvSpPr>
        <dsp:cNvPr id="0" name=""/>
        <dsp:cNvSpPr/>
      </dsp:nvSpPr>
      <dsp:spPr>
        <a:xfrm>
          <a:off x="5382485" y="60354"/>
          <a:ext cx="1310633" cy="131063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FEEBB-2EC0-4525-923A-9305FE1089EE}">
      <dsp:nvSpPr>
        <dsp:cNvPr id="0" name=""/>
        <dsp:cNvSpPr/>
      </dsp:nvSpPr>
      <dsp:spPr>
        <a:xfrm>
          <a:off x="5657718" y="335587"/>
          <a:ext cx="760167" cy="7601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69C22-3CBB-4326-93AB-6C340EE28DD6}">
      <dsp:nvSpPr>
        <dsp:cNvPr id="0" name=""/>
        <dsp:cNvSpPr/>
      </dsp:nvSpPr>
      <dsp:spPr>
        <a:xfrm>
          <a:off x="6973969" y="60354"/>
          <a:ext cx="3089351" cy="131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If there is </a:t>
          </a:r>
          <a:r>
            <a:rPr lang="en-US" sz="1600" b="1" kern="1200" dirty="0"/>
            <a:t>over-demand</a:t>
          </a:r>
          <a:r>
            <a:rPr lang="en-US" sz="1600" kern="1200" dirty="0"/>
            <a:t> in an auction it is </a:t>
          </a:r>
          <a:r>
            <a:rPr lang="en-US" sz="1600" b="1" kern="1200" dirty="0"/>
            <a:t>not possible </a:t>
          </a:r>
          <a:r>
            <a:rPr lang="en-US" sz="1600" kern="1200" dirty="0"/>
            <a:t>for Energinet </a:t>
          </a:r>
          <a:r>
            <a:rPr lang="en-US" sz="1600" b="1" kern="1200" dirty="0"/>
            <a:t>to offer </a:t>
          </a:r>
          <a:r>
            <a:rPr lang="en-US" sz="1600" kern="1200" dirty="0"/>
            <a:t>the entry </a:t>
          </a:r>
          <a:r>
            <a:rPr lang="en-US" sz="1600" b="1" kern="1200" dirty="0"/>
            <a:t>capacity conversion service </a:t>
          </a:r>
          <a:r>
            <a:rPr lang="en-US" sz="1600" kern="1200" dirty="0"/>
            <a:t>for the period covered by the given product.</a:t>
          </a:r>
          <a:endParaRPr lang="en-US" sz="1600" kern="1200" noProof="0" dirty="0"/>
        </a:p>
      </dsp:txBody>
      <dsp:txXfrm>
        <a:off x="6973969" y="60354"/>
        <a:ext cx="3089351" cy="1310633"/>
      </dsp:txXfrm>
    </dsp:sp>
    <dsp:sp modelId="{F03C04CA-93C3-4E2F-A417-BDB322EE0CA7}">
      <dsp:nvSpPr>
        <dsp:cNvPr id="0" name=""/>
        <dsp:cNvSpPr/>
      </dsp:nvSpPr>
      <dsp:spPr>
        <a:xfrm>
          <a:off x="163353" y="1932598"/>
          <a:ext cx="1310633" cy="131063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19DD7-9CB7-46E5-98F3-02E84AFCB445}">
      <dsp:nvSpPr>
        <dsp:cNvPr id="0" name=""/>
        <dsp:cNvSpPr/>
      </dsp:nvSpPr>
      <dsp:spPr>
        <a:xfrm>
          <a:off x="438586" y="2207831"/>
          <a:ext cx="760167" cy="7601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1D155-E88D-4B00-931F-719C9D63BCAE}">
      <dsp:nvSpPr>
        <dsp:cNvPr id="0" name=""/>
        <dsp:cNvSpPr/>
      </dsp:nvSpPr>
      <dsp:spPr>
        <a:xfrm>
          <a:off x="1754837" y="1932598"/>
          <a:ext cx="3089351" cy="131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Thus, a request can only be accepted for </a:t>
          </a:r>
          <a:r>
            <a:rPr lang="en-US" sz="1600" b="1" kern="1200" dirty="0"/>
            <a:t>one month at a time </a:t>
          </a:r>
          <a:r>
            <a:rPr lang="en-US" sz="1600" kern="1200" dirty="0"/>
            <a:t>(also for quarterly and yearly products).</a:t>
          </a:r>
          <a:endParaRPr lang="en-US" sz="1600" kern="1200" noProof="0" dirty="0"/>
        </a:p>
      </dsp:txBody>
      <dsp:txXfrm>
        <a:off x="1754837" y="1932598"/>
        <a:ext cx="3089351" cy="1310633"/>
      </dsp:txXfrm>
    </dsp:sp>
    <dsp:sp modelId="{F52D7C1F-67D1-4C40-AEBE-4E02AACF979A}">
      <dsp:nvSpPr>
        <dsp:cNvPr id="0" name=""/>
        <dsp:cNvSpPr/>
      </dsp:nvSpPr>
      <dsp:spPr>
        <a:xfrm>
          <a:off x="5382485" y="1932598"/>
          <a:ext cx="1310633" cy="131063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AA3E3-4819-4333-8EBC-7DA4FDCE7953}">
      <dsp:nvSpPr>
        <dsp:cNvPr id="0" name=""/>
        <dsp:cNvSpPr/>
      </dsp:nvSpPr>
      <dsp:spPr>
        <a:xfrm>
          <a:off x="5657718" y="2207831"/>
          <a:ext cx="760167" cy="7601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EB92F-3B81-4FA5-8A86-0A4B5E4B9D67}">
      <dsp:nvSpPr>
        <dsp:cNvPr id="0" name=""/>
        <dsp:cNvSpPr/>
      </dsp:nvSpPr>
      <dsp:spPr>
        <a:xfrm>
          <a:off x="6973969" y="1932598"/>
          <a:ext cx="3089351" cy="131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If you wish to use the service, please submit your request </a:t>
          </a:r>
          <a:r>
            <a:rPr lang="en-US" sz="1600" b="1" kern="1200" dirty="0"/>
            <a:t>not later than 3 Business Days</a:t>
          </a:r>
          <a:r>
            <a:rPr lang="en-US" sz="1600" kern="1200" dirty="0"/>
            <a:t> after the conclusion of the </a:t>
          </a:r>
          <a:r>
            <a:rPr lang="en-US" sz="1600" b="1" kern="1200" dirty="0"/>
            <a:t>monthly capacity auction </a:t>
          </a:r>
          <a:r>
            <a:rPr lang="en-US" sz="1600" kern="1200" dirty="0"/>
            <a:t>to </a:t>
          </a:r>
          <a:r>
            <a:rPr lang="en-US" sz="1600" kern="1200" dirty="0">
              <a:hlinkClick xmlns:r="http://schemas.openxmlformats.org/officeDocument/2006/relationships" r:id="rId9"/>
            </a:rPr>
            <a:t>gasinfo@energinet.dk</a:t>
          </a:r>
          <a:endParaRPr lang="en-US" sz="1600" kern="1200" noProof="0" dirty="0"/>
        </a:p>
      </dsp:txBody>
      <dsp:txXfrm>
        <a:off x="6973969" y="1932598"/>
        <a:ext cx="3089351" cy="1310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036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1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baseline="0" dirty="0"/>
              <a:t>EU kommissionen med Energiplatformen og i samarbejdet med medlemslandene været i gang med at implementere forordningen. </a:t>
            </a:r>
          </a:p>
          <a:p>
            <a:endParaRPr lang="da-DK" baseline="0" dirty="0"/>
          </a:p>
          <a:p>
            <a:r>
              <a:rPr lang="da-DK" baseline="0" dirty="0"/>
              <a:t>Forordningen indeholder følgende elementer: </a:t>
            </a:r>
          </a:p>
          <a:p>
            <a:endParaRPr lang="da-DK" baseline="0" dirty="0"/>
          </a:p>
          <a:p>
            <a:pPr marL="228600" indent="-228600">
              <a:buAutoNum type="arabicPeriod"/>
            </a:pPr>
            <a:r>
              <a:rPr lang="da-DK" baseline="0" dirty="0"/>
              <a:t>Krav om øget gennemsigtighed om indgåelse af gaskontrakter på over 5 </a:t>
            </a:r>
            <a:r>
              <a:rPr lang="da-DK" baseline="0" dirty="0" err="1"/>
              <a:t>TWh</a:t>
            </a:r>
            <a:r>
              <a:rPr lang="da-DK" baseline="0" dirty="0"/>
              <a:t>/år: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/>
              <a:t>KOM skal underrettes om disse kontrakter seks uger før indgåelse.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/>
              <a:t>KOM vil også kunne rette henvendelse til forsyningsselskaber eller den gasforbrugende virksomhed, hvis KOM vurderer det har negativ indvirkning på marked, forsyningssikkerhed eller energisolidariteten.  </a:t>
            </a:r>
          </a:p>
          <a:p>
            <a:pPr marL="409346" lvl="1" indent="0">
              <a:buFont typeface="Arial" panose="020B0604020202020204" pitchFamily="34" charset="0"/>
              <a:buNone/>
            </a:pPr>
            <a:endParaRPr lang="da-DK" baseline="0" dirty="0"/>
          </a:p>
          <a:p>
            <a:pPr marL="228600" indent="-228600">
              <a:buAutoNum type="arabicPeriod"/>
            </a:pPr>
            <a:r>
              <a:rPr lang="da-DK" baseline="0" dirty="0" err="1"/>
              <a:t>Demand</a:t>
            </a:r>
            <a:r>
              <a:rPr lang="da-DK" baseline="0" dirty="0"/>
              <a:t> </a:t>
            </a:r>
            <a:r>
              <a:rPr lang="da-DK" baseline="0" dirty="0" err="1"/>
              <a:t>aggregation</a:t>
            </a:r>
            <a:r>
              <a:rPr lang="da-DK" baseline="0" dirty="0"/>
              <a:t> and joint </a:t>
            </a:r>
            <a:r>
              <a:rPr lang="da-DK" baseline="0" dirty="0" err="1"/>
              <a:t>purchasing</a:t>
            </a:r>
            <a:r>
              <a:rPr lang="da-DK" baseline="0" dirty="0"/>
              <a:t>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/>
              <a:t>Efterspørgselsaggregering og fælles indkøb sker via en serviceleverandør.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/>
              <a:t>KOM har valgt </a:t>
            </a:r>
            <a:r>
              <a:rPr lang="da-DK" baseline="0" dirty="0" err="1"/>
              <a:t>Prisma</a:t>
            </a:r>
            <a:r>
              <a:rPr lang="da-DK" baseline="0" dirty="0"/>
              <a:t> som serviceleverandør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 err="1"/>
              <a:t>Prisma</a:t>
            </a:r>
            <a:r>
              <a:rPr lang="da-DK" baseline="0" dirty="0"/>
              <a:t> stiller en platform til rådighed – kaldet </a:t>
            </a:r>
            <a:r>
              <a:rPr lang="da-DK" baseline="0" dirty="0" err="1"/>
              <a:t>AggregateEU</a:t>
            </a:r>
            <a:endParaRPr lang="da-DK" baseline="0" dirty="0"/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/>
              <a:t>På platformen kan udbyder af gas (sælgere) og køber i form af gashandler, gasleverandører og gasforbrugende virksomheder kan melde indkøb ind på platformen. Alle kan deltage.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 err="1"/>
              <a:t>Prisma</a:t>
            </a:r>
            <a:r>
              <a:rPr lang="da-DK" baseline="0" dirty="0"/>
              <a:t> foretager et fælles udbud med afsæt i efterspørgselsaggregeringen.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/>
              <a:t>Herefter informerer </a:t>
            </a:r>
            <a:r>
              <a:rPr lang="da-DK" baseline="0" dirty="0" err="1"/>
              <a:t>Prisma</a:t>
            </a:r>
            <a:r>
              <a:rPr lang="da-DK" baseline="0" dirty="0"/>
              <a:t> køberne om de indkomne bud.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r>
              <a:rPr lang="da-DK" baseline="0" dirty="0"/>
              <a:t>Køberne indgår med afsæt i buddene selv kontrakter med sælgerne af gas. </a:t>
            </a:r>
          </a:p>
          <a:p>
            <a:pPr marL="637946" lvl="1" indent="-228600">
              <a:buFont typeface="Arial" panose="020B0604020202020204" pitchFamily="34" charset="0"/>
              <a:buChar char="•"/>
            </a:pPr>
            <a:endParaRPr lang="da-DK" baseline="0" dirty="0"/>
          </a:p>
          <a:p>
            <a:pPr marL="0" lvl="1" indent="0" algn="l" defTabSz="818693" rtl="0" eaLnBrk="1" latinLnBrk="0" hangingPunct="1">
              <a:buFont typeface="Arial" panose="020B0604020202020204" pitchFamily="34" charset="0"/>
              <a:buNone/>
            </a:pP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Medlemsstater med lager skal fylde kræve af forsyningsselskaber eller gasforbrugende virksomheder at de samle indkøb på op til 15 </a:t>
            </a:r>
            <a:r>
              <a:rPr lang="da-DK" sz="11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pct</a:t>
            </a: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af fyldningskravet. </a:t>
            </a:r>
          </a:p>
          <a:p>
            <a:pPr marL="580797" lvl="2" indent="-171450" algn="l" defTabSz="818693" rtl="0" eaLnBrk="1" latinLnBrk="0" hangingPunct="1">
              <a:buFont typeface="Arial" panose="020B0604020202020204" pitchFamily="34" charset="0"/>
              <a:buChar char="•"/>
            </a:pP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Energistyrelsen vil i den forbindelse gerne høre fra interesserede, som vil lægge konkrete mængder af gas ind på platformen til fælles indkøb. </a:t>
            </a:r>
          </a:p>
          <a:p>
            <a:pPr marL="580797" lvl="2" indent="-171450" algn="l" defTabSz="818693" rtl="0" eaLnBrk="1" latinLnBrk="0" hangingPunct="1">
              <a:buFont typeface="Arial" panose="020B0604020202020204" pitchFamily="34" charset="0"/>
              <a:buChar char="•"/>
            </a:pP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er frivilligt for virksomhederne om de vil indkøbe gas efter de har modtaget bud fra potentielle sælger. </a:t>
            </a:r>
          </a:p>
          <a:p>
            <a:pPr marL="580797" lvl="2" indent="-171450" algn="l" defTabSz="818693" rtl="0" eaLnBrk="1" latinLnBrk="0" hangingPunct="1">
              <a:buFont typeface="Arial" panose="020B0604020202020204" pitchFamily="34" charset="0"/>
              <a:buChar char="•"/>
            </a:pPr>
            <a:endParaRPr lang="da-DK" sz="11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 algn="l" defTabSz="818693" rtl="0" eaLnBrk="1" latinLnBrk="0" hangingPunct="1">
              <a:buNone/>
            </a:pP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Forordningen indeholder mulighed for at etablere et </a:t>
            </a:r>
            <a:r>
              <a:rPr lang="da-DK" sz="11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Gasindkøbsconsortium</a:t>
            </a: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KOM har dog efter nærmere dialog med branchen valgt en anden tilgang med to modeller: </a:t>
            </a:r>
          </a:p>
          <a:p>
            <a:pPr marL="0" lvl="1" indent="0" algn="l" defTabSz="818693" rtl="0" eaLnBrk="1" latinLnBrk="0" hangingPunct="1">
              <a:buNone/>
            </a:pPr>
            <a:endParaRPr lang="da-DK" sz="11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80797" lvl="2" indent="-171450" algn="l" defTabSz="818693" rtl="0" eaLnBrk="1" latinLnBrk="0" hangingPunct="1">
              <a:buFont typeface="Arial" panose="020B0604020202020204" pitchFamily="34" charset="0"/>
              <a:buChar char="•"/>
            </a:pP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Central </a:t>
            </a:r>
            <a:r>
              <a:rPr lang="da-DK" sz="11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buyer</a:t>
            </a: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modellen</a:t>
            </a:r>
          </a:p>
          <a:p>
            <a:pPr marL="580797" lvl="2" indent="-171450" algn="l" defTabSz="818693" rtl="0" eaLnBrk="1" latinLnBrk="0" hangingPunct="1">
              <a:buFont typeface="Arial" panose="020B0604020202020204" pitchFamily="34" charset="0"/>
              <a:buChar char="•"/>
            </a:pP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 on-</a:t>
            </a:r>
            <a:r>
              <a:rPr lang="da-DK" sz="11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behalf</a:t>
            </a:r>
            <a:r>
              <a: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modellen</a:t>
            </a:r>
          </a:p>
          <a:p>
            <a:pPr marL="580797" lvl="2" indent="-171450" algn="l" defTabSz="818693" rtl="0" eaLnBrk="1" latinLnBrk="0" hangingPunct="1">
              <a:buFont typeface="Arial" panose="020B0604020202020204" pitchFamily="34" charset="0"/>
              <a:buChar char="•"/>
            </a:pPr>
            <a:endParaRPr lang="da-DK" sz="11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80797" lvl="2" indent="-171450" algn="l" defTabSz="818693" rtl="0" eaLnBrk="1" latinLnBrk="0" hangingPunct="1">
              <a:buFont typeface="Arial" panose="020B0604020202020204" pitchFamily="34" charset="0"/>
              <a:buChar char="•"/>
            </a:pPr>
            <a:endParaRPr lang="da-DK" sz="11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28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dirty="0"/>
              <a:t>COM</a:t>
            </a:r>
            <a:r>
              <a:rPr lang="da-DK" b="0" baseline="0" dirty="0"/>
              <a:t> </a:t>
            </a:r>
            <a:r>
              <a:rPr lang="da-DK" b="0" baseline="0" dirty="0" err="1"/>
              <a:t>works</a:t>
            </a:r>
            <a:r>
              <a:rPr lang="da-DK" b="0" baseline="0" dirty="0"/>
              <a:t> with </a:t>
            </a:r>
            <a:r>
              <a:rPr lang="da-DK" b="0" baseline="0" dirty="0" err="1"/>
              <a:t>two</a:t>
            </a:r>
            <a:r>
              <a:rPr lang="da-DK" b="0" baseline="0" dirty="0"/>
              <a:t> model for </a:t>
            </a:r>
            <a:r>
              <a:rPr lang="da-DK" b="0" baseline="0" dirty="0" err="1"/>
              <a:t>company</a:t>
            </a:r>
            <a:r>
              <a:rPr lang="da-DK" b="0" baseline="0" dirty="0"/>
              <a:t> </a:t>
            </a:r>
            <a:r>
              <a:rPr lang="da-DK" b="0" baseline="0" dirty="0" err="1"/>
              <a:t>cooperation</a:t>
            </a:r>
            <a:r>
              <a:rPr lang="da-DK" b="0" baseline="0" dirty="0"/>
              <a:t> </a:t>
            </a:r>
            <a:r>
              <a:rPr lang="da-DK" b="0" baseline="0" dirty="0" err="1"/>
              <a:t>instead</a:t>
            </a:r>
            <a:r>
              <a:rPr lang="da-DK" b="0" baseline="0" dirty="0"/>
              <a:t> of a gas </a:t>
            </a:r>
            <a:r>
              <a:rPr lang="da-DK" b="0" baseline="0" dirty="0" err="1"/>
              <a:t>purchsing</a:t>
            </a:r>
            <a:r>
              <a:rPr lang="da-DK" b="0" baseline="0" dirty="0"/>
              <a:t>  </a:t>
            </a:r>
            <a:r>
              <a:rPr lang="da-DK" b="0" baseline="0" dirty="0" err="1"/>
              <a:t>consortium</a:t>
            </a:r>
            <a:endParaRPr lang="da-DK" b="0" dirty="0"/>
          </a:p>
          <a:p>
            <a:endParaRPr lang="da-DK" b="1" dirty="0"/>
          </a:p>
          <a:p>
            <a:r>
              <a:rPr lang="da-DK" b="1" dirty="0"/>
              <a:t>Central </a:t>
            </a:r>
            <a:r>
              <a:rPr lang="da-DK" b="1" dirty="0" err="1"/>
              <a:t>buyer</a:t>
            </a:r>
            <a:r>
              <a:rPr lang="da-DK" b="1" dirty="0"/>
              <a:t>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gas company (likely a mid-streamer) signs individual contracts with other buyers (likely smaller gas companies and gas consuming companies)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Central buyer signs a contract with supplier(s) for the demand aggregated by its group of buyers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gas company and industrial consumer would sign a contract with a Central Buyer.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Engagement of several mid-streamers as Central Buyers would introduce competition between them leading to lower costs for buyers.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 on-behalf model</a:t>
            </a:r>
          </a:p>
          <a:p>
            <a:pPr marL="171450" indent="-171450">
              <a:buFontTx/>
              <a:buChar char="-"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company provides shipping, balancing or other services to those gas companies and gas consumers willing to purchase gas but seeking help to secure these services themselves. </a:t>
            </a:r>
          </a:p>
          <a:p>
            <a:pPr marL="171450" indent="-171450">
              <a:buFontTx/>
              <a:buChar char="-"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agent on-behalf can be a member of a group of companies aggregating demand and providing such services to the other members of that group, or an independent company providing such services to any other buyer that requests it. </a:t>
            </a:r>
          </a:p>
          <a:p>
            <a:pPr marL="171450" indent="-171450">
              <a:buFontTx/>
              <a:buChar char="-"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both cases, buyers would negotiate and sign contracts bilaterally with the supplier(s).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46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Målet med indkøbsplatformen er følgende: </a:t>
            </a:r>
          </a:p>
          <a:p>
            <a:endParaRPr lang="da-DK" dirty="0"/>
          </a:p>
          <a:p>
            <a:pPr marL="171450" indent="-171450">
              <a:buFontTx/>
              <a:buChar char="-"/>
            </a:pPr>
            <a:r>
              <a:rPr lang="da-DK" baseline="0" dirty="0"/>
              <a:t>Koordinering af indkøb af gas på verdensmarkedet, så EU virksomheder ikke overbyder hinanden.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Via udbud af fælles mængde af gas at gøre EU konkurrencedygtigt og skabe billigere priser 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Sikre forsyningssikkerhed ikke bare mens markedet er funktionelt, men også i tilfælde af man ser en situation som i august 2022 med høje priser. 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At give et redskab til at skaffe billigere gas i den kommende lagerfyldningssæson. </a:t>
            </a:r>
          </a:p>
          <a:p>
            <a:pPr marL="171450" indent="-171450">
              <a:buFontTx/>
              <a:buChar char="-"/>
            </a:pPr>
            <a:endParaRPr lang="da-DK" baseline="0" dirty="0"/>
          </a:p>
          <a:p>
            <a:pPr marL="0" indent="0">
              <a:buFontTx/>
              <a:buNone/>
            </a:pPr>
            <a:r>
              <a:rPr lang="da-DK" baseline="0" dirty="0"/>
              <a:t>Energistyrelsen opfordrer danske virksomheder til at deltage i fælles indkøb. </a:t>
            </a:r>
          </a:p>
          <a:p>
            <a:pPr marL="0" indent="0">
              <a:buFontTx/>
              <a:buNone/>
            </a:pPr>
            <a:endParaRPr lang="da-DK" baseline="0" dirty="0"/>
          </a:p>
          <a:p>
            <a:pPr marL="0" indent="0">
              <a:buFontTx/>
              <a:buNone/>
            </a:pPr>
            <a:r>
              <a:rPr lang="da-DK" baseline="0" dirty="0"/>
              <a:t>Vi vil meget gerne kende mængder som danske virksomheder må melde ind på platformen, så vi sikre vi bidrage med de obligatoriske mængder.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Første udbud er</a:t>
            </a:r>
            <a:r>
              <a:rPr lang="da-DK" baseline="0" dirty="0"/>
              <a:t> i april 2023, herefter </a:t>
            </a:r>
            <a:r>
              <a:rPr lang="da-DK" dirty="0"/>
              <a:t>vil der blive afholdt</a:t>
            </a:r>
            <a:r>
              <a:rPr lang="da-DK" baseline="0" dirty="0"/>
              <a:t> månedlige udbud via Prismas platform.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635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27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44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833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u="none" dirty="0"/>
          </a:p>
          <a:p>
            <a:endParaRPr lang="en-GB" sz="900" dirty="0"/>
          </a:p>
          <a:p>
            <a:endParaRPr lang="en-GB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57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16CFAD1-D197-4A88-B173-A6412E995EE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23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805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16CFAD1-D197-4A88-B173-A6412E995EE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0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89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Opmærksomheds-punkter:</a:t>
            </a:r>
          </a:p>
          <a:p>
            <a:endParaRPr lang="da-DK" dirty="0"/>
          </a:p>
          <a:p>
            <a:r>
              <a:rPr lang="da-DK" dirty="0"/>
              <a:t>EL: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Forbrug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Vandkraft i Norge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A-kraft i Frankrig, Sverige og Finland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Elforbindelser</a:t>
            </a: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 Norge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”Ny” kapacitet i nabolande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GAS: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Forbrug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Gasmarkedet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Baltic Pipe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Gaslagre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OLIE: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Diesel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Konverteringer fra gas til olie</a:t>
            </a: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VARME</a:t>
            </a:r>
            <a:r>
              <a:rPr lang="da-DK" sz="1100" baseline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OG BIOMASSE:</a:t>
            </a: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Forbrug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baseline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Biomasseleverancer (</a:t>
            </a:r>
            <a:r>
              <a:rPr lang="da-DK" sz="1100" baseline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indv</a:t>
            </a:r>
            <a:r>
              <a:rPr lang="da-DK" sz="1100" baseline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5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Tx/>
              <a:buChar char="-"/>
            </a:pPr>
            <a:r>
              <a:rPr lang="da-DK" dirty="0">
                <a:solidFill>
                  <a:srgbClr val="FF0000"/>
                </a:solidFill>
              </a:rPr>
              <a:t>8</a:t>
            </a:r>
            <a:r>
              <a:rPr lang="da-DK" baseline="0" dirty="0">
                <a:solidFill>
                  <a:srgbClr val="FF0000"/>
                </a:solidFill>
              </a:rPr>
              <a:t> </a:t>
            </a:r>
            <a:r>
              <a:rPr lang="da-DK" baseline="0" dirty="0" err="1">
                <a:solidFill>
                  <a:srgbClr val="FF0000"/>
                </a:solidFill>
              </a:rPr>
              <a:t>TWh</a:t>
            </a:r>
            <a:r>
              <a:rPr lang="da-DK" baseline="0" dirty="0">
                <a:solidFill>
                  <a:srgbClr val="FF0000"/>
                </a:solidFill>
              </a:rPr>
              <a:t> norsk gas hos Ørsted svarer til ca. 23 pct. af det forventede samlede danske forbrug fra januar 2023 – april 2024, hvor kontrakten løber</a:t>
            </a:r>
          </a:p>
          <a:p>
            <a:pPr marL="185766" indent="-185766">
              <a:buFontTx/>
              <a:buChar char="-"/>
            </a:pPr>
            <a:r>
              <a:rPr lang="da-DK" baseline="0" dirty="0">
                <a:solidFill>
                  <a:srgbClr val="FF0000"/>
                </a:solidFill>
              </a:rPr>
              <a:t>2,6 </a:t>
            </a:r>
            <a:r>
              <a:rPr lang="da-DK" baseline="0" dirty="0" err="1">
                <a:solidFill>
                  <a:srgbClr val="FF0000"/>
                </a:solidFill>
              </a:rPr>
              <a:t>TWh</a:t>
            </a:r>
            <a:r>
              <a:rPr lang="da-DK" baseline="0" dirty="0">
                <a:solidFill>
                  <a:srgbClr val="FF0000"/>
                </a:solidFill>
              </a:rPr>
              <a:t> norsk gas hos Andel svarer til ca. 10 pct. af det forventede samlede danske forbrug fra januar 2023 – december 2023, hvor kontrakten løber</a:t>
            </a:r>
          </a:p>
          <a:p>
            <a:pPr marL="171450" indent="-171450">
              <a:buFontTx/>
              <a:buChar char="-"/>
            </a:pPr>
            <a:r>
              <a:rPr lang="da-DK" baseline="0" dirty="0">
                <a:solidFill>
                  <a:srgbClr val="FF0000"/>
                </a:solidFill>
              </a:rPr>
              <a:t>Der var over 34% biogas i systemet i 2022</a:t>
            </a:r>
          </a:p>
          <a:p>
            <a:pPr marL="171450" indent="-171450">
              <a:buFontTx/>
              <a:buChar char="-"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Prisudviklingen i efteråret 2022 og start 2023 har været mere positiv end forventet</a:t>
            </a:r>
          </a:p>
          <a:p>
            <a:pPr marL="171450" indent="-171450">
              <a:buFontTx/>
              <a:buChar char="-"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 at opsummere: Gasforsyningen</a:t>
            </a:r>
            <a:r>
              <a:rPr lang="da-DK" sz="1100" baseline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er stabil, og vi forventer ikke at afbryde nogen af de ikke-beskyttede gaskunder i år – men for næste år kan vi ikke give garantier, og prisen kan blive meget høj.</a:t>
            </a:r>
            <a:endParaRPr lang="da-DK" sz="1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84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a-DK" baseline="0" dirty="0"/>
              <a:t>Omregning: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50 Euro/MWh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= 367 DKK/MWh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= 4,53 DKK/M3</a:t>
            </a:r>
          </a:p>
          <a:p>
            <a:pPr marL="0" indent="0">
              <a:buFontTx/>
              <a:buNone/>
            </a:pPr>
            <a:endParaRPr lang="da-DK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8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/>
              <a:t>Sidste 12 måneder </a:t>
            </a:r>
            <a:r>
              <a:rPr lang="da-DK" dirty="0" err="1"/>
              <a:t>t.o.m</a:t>
            </a:r>
            <a:r>
              <a:rPr lang="da-DK" dirty="0"/>
              <a:t>.</a:t>
            </a:r>
            <a:r>
              <a:rPr lang="da-DK" baseline="0" dirty="0"/>
              <a:t> januar 2023: 21 pct.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Januar 2026: 26 pct. ift. normalen. Samme resultat for februar.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Generelt er gasforbruget reduceret i EU</a:t>
            </a:r>
          </a:p>
          <a:p>
            <a:pPr marL="171450" indent="-171450">
              <a:buFontTx/>
              <a:buChar char="-"/>
            </a:pPr>
            <a:r>
              <a:rPr lang="da-DK" dirty="0"/>
              <a:t>Det er rigtig positivt</a:t>
            </a:r>
            <a:r>
              <a:rPr lang="da-DK" baseline="0" dirty="0"/>
              <a:t> at forbruget af gas er faldet – det stiller os rigtig godt ift. at komme gennem vinteren, også når det kommer til elforsyning. 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Noget af reduktionen skyldes, at vi har haft en lunt efterår. Derudover har mange at de mest gasforbrugende virksomheder omstillet til olie, hvilket bringer mig videre til næste slide.</a:t>
            </a:r>
            <a:endParaRPr lang="da-DK" dirty="0"/>
          </a:p>
          <a:p>
            <a:pPr marL="0" indent="0">
              <a:buFontTx/>
              <a:buNone/>
            </a:pPr>
            <a:endParaRPr lang="da-DK" baseline="0" dirty="0">
              <a:solidFill>
                <a:schemeClr val="accent3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91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Opdateret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21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Den indregnede reduktion</a:t>
            </a:r>
            <a:r>
              <a:rPr lang="da-DK" baseline="0" dirty="0"/>
              <a:t> er </a:t>
            </a:r>
            <a:r>
              <a:rPr lang="da-DK" u="sng" baseline="0" dirty="0"/>
              <a:t>21 % </a:t>
            </a:r>
            <a:r>
              <a:rPr lang="da-DK" baseline="0" dirty="0"/>
              <a:t>- tilsvarende de seneste 12 måneders gennemsnitlige reduktion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68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EU ENERGY PLATFORM </a:t>
            </a:r>
          </a:p>
          <a:p>
            <a:endParaRPr lang="da-DK" b="1" dirty="0"/>
          </a:p>
          <a:p>
            <a:pPr marL="171450" indent="-171450">
              <a:buFontTx/>
              <a:buChar char="-"/>
            </a:pPr>
            <a:r>
              <a:rPr lang="da-DK" b="0" baseline="0" dirty="0"/>
              <a:t>Blev etableret i foråret 2022 for at sikre forsyning af gas. </a:t>
            </a:r>
          </a:p>
          <a:p>
            <a:pPr marL="171450" indent="-171450">
              <a:buFontTx/>
              <a:buChar char="-"/>
            </a:pPr>
            <a:r>
              <a:rPr lang="da-DK" b="0" baseline="0" dirty="0"/>
              <a:t>Organiseret med en styringsgruppe med repræsentanter fra alle lande under ledelse af </a:t>
            </a:r>
            <a:r>
              <a:rPr lang="da-DK" b="0" baseline="0" dirty="0" err="1"/>
              <a:t>Vice-præsident</a:t>
            </a:r>
            <a:r>
              <a:rPr lang="da-DK" b="0" baseline="0" dirty="0"/>
              <a:t> </a:t>
            </a:r>
            <a:r>
              <a:rPr lang="da-DK" b="0" baseline="0" dirty="0" err="1"/>
              <a:t>Maroš</a:t>
            </a:r>
            <a:r>
              <a:rPr lang="da-DK" b="0" baseline="0" dirty="0"/>
              <a:t> </a:t>
            </a:r>
            <a:r>
              <a:rPr lang="da-DK" b="0" baseline="0" dirty="0" err="1"/>
              <a:t>Šefčovič</a:t>
            </a:r>
            <a:endParaRPr lang="da-DK" b="0" baseline="0" dirty="0"/>
          </a:p>
          <a:p>
            <a:pPr marL="171450" indent="-171450">
              <a:buFontTx/>
              <a:buChar char="-"/>
            </a:pPr>
            <a:r>
              <a:rPr lang="da-DK" b="0" baseline="0" dirty="0"/>
              <a:t>Styringsgruppen foretaget overordnet koordinering og rækker ud til </a:t>
            </a:r>
            <a:r>
              <a:rPr lang="da-DK" b="0" baseline="0" dirty="0" err="1"/>
              <a:t>trejdelande</a:t>
            </a:r>
            <a:r>
              <a:rPr lang="da-DK" b="0" baseline="0" dirty="0"/>
              <a:t> som kunne være interesseret i at sælge gas til EU (Energi diplomati) </a:t>
            </a:r>
          </a:p>
          <a:p>
            <a:pPr marL="171450" indent="-171450">
              <a:buFontTx/>
              <a:buChar char="-"/>
            </a:pPr>
            <a:r>
              <a:rPr lang="da-DK" b="0" baseline="0" dirty="0"/>
              <a:t>Rådgivningsgruppe for industri, som giver råd i forhold til fælles indkøb af gas</a:t>
            </a:r>
          </a:p>
          <a:p>
            <a:pPr marL="171450" indent="-171450">
              <a:buFontTx/>
              <a:buChar char="-"/>
            </a:pPr>
            <a:r>
              <a:rPr lang="da-DK" b="0" baseline="0" dirty="0"/>
              <a:t>Regional grupper, som behandler spørgsmål om særligt infrastruktur mv. </a:t>
            </a:r>
          </a:p>
          <a:p>
            <a:pPr marL="171450" indent="-171450">
              <a:buFontTx/>
              <a:buChar char="-"/>
            </a:pPr>
            <a:endParaRPr lang="da-DK" b="0" baseline="0" dirty="0"/>
          </a:p>
          <a:p>
            <a:pPr marL="171450" indent="-171450">
              <a:buFontTx/>
              <a:buChar char="-"/>
            </a:pPr>
            <a:r>
              <a:rPr lang="da-DK" b="0" baseline="0" dirty="0"/>
              <a:t>I december 2022 vedtog </a:t>
            </a:r>
            <a:r>
              <a:rPr lang="da-DK" b="0" baseline="0" dirty="0" err="1"/>
              <a:t>energiministerne</a:t>
            </a:r>
            <a:r>
              <a:rPr lang="da-DK" b="0" baseline="0" dirty="0"/>
              <a:t> en forordningen som giver det juridiske </a:t>
            </a:r>
            <a:r>
              <a:rPr lang="da-DK" b="0" baseline="0" dirty="0" err="1"/>
              <a:t>framework</a:t>
            </a:r>
            <a:r>
              <a:rPr lang="da-DK" b="0" baseline="0" dirty="0"/>
              <a:t>, herunder: </a:t>
            </a:r>
          </a:p>
          <a:p>
            <a:pPr marL="580796" lvl="1" indent="-171450">
              <a:buFontTx/>
              <a:buChar char="-"/>
            </a:pPr>
            <a:r>
              <a:rPr lang="da-DK" b="0" baseline="0" dirty="0"/>
              <a:t>En serviceleverandør som skal stå for </a:t>
            </a:r>
            <a:r>
              <a:rPr lang="da-DK" b="0" baseline="0" dirty="0" err="1"/>
              <a:t>efterspørgselaggregering</a:t>
            </a:r>
            <a:r>
              <a:rPr lang="da-DK" b="0" baseline="0" dirty="0"/>
              <a:t> </a:t>
            </a:r>
          </a:p>
          <a:p>
            <a:pPr marL="580796" lvl="1" indent="-171450">
              <a:buFontTx/>
              <a:buChar char="-"/>
            </a:pPr>
            <a:r>
              <a:rPr lang="da-DK" b="0" baseline="0" dirty="0"/>
              <a:t>Og indhente bud fra leverandører i verden af gas på fælles udbud af gas</a:t>
            </a:r>
          </a:p>
          <a:p>
            <a:pPr marL="580796" lvl="1" indent="-171450">
              <a:buFontTx/>
              <a:buChar char="-"/>
            </a:pPr>
            <a:r>
              <a:rPr lang="da-DK" b="0" baseline="0" dirty="0">
                <a:sym typeface="Wingdings" panose="05000000000000000000" pitchFamily="2" charset="2"/>
              </a:rPr>
              <a:t> Platformen skal via udbud bringe køber og sælger sammen. </a:t>
            </a:r>
          </a:p>
          <a:p>
            <a:pPr marL="580796" lvl="1" indent="-171450">
              <a:buFontTx/>
              <a:buChar char="-"/>
            </a:pPr>
            <a:r>
              <a:rPr lang="da-DK" b="0" baseline="0" dirty="0">
                <a:sym typeface="Wingdings" panose="05000000000000000000" pitchFamily="2" charset="2"/>
              </a:rPr>
              <a:t>Køber og sælger indgår her efter kontrakten. </a:t>
            </a:r>
            <a:endParaRPr lang="da-DK" b="0" baseline="0" dirty="0"/>
          </a:p>
          <a:p>
            <a:pPr marL="580796" lvl="1" indent="-171450">
              <a:buFontTx/>
              <a:buChar char="-"/>
            </a:pPr>
            <a:endParaRPr lang="da-DK" b="0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7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jp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3.jp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7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7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8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3.jpg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2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2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2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2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2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3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3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3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3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3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3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24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4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2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lang="da-DK" b="0" i="0" smtClean="0">
                <a:effectLst/>
              </a:defRPr>
            </a:lvl1pPr>
          </a:lstStyle>
          <a:p>
            <a:r>
              <a:rPr lang="en-GB" noProof="0" dirty="0"/>
              <a:t>insert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en-GB" noProof="0" dirty="0"/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202480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036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871013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370101" y="2322504"/>
            <a:ext cx="7821900" cy="2211293"/>
          </a:xfrm>
          <a:prstGeom prst="rect">
            <a:avLst/>
          </a:prstGeom>
          <a:solidFill>
            <a:srgbClr val="4151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50" y="1919999"/>
            <a:ext cx="11233929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23561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2845">
          <p15:clr>
            <a:srgbClr val="FBAE40"/>
          </p15:clr>
        </p15:guide>
        <p15:guide id="3" orient="horz" pos="894">
          <p15:clr>
            <a:srgbClr val="FBAE40"/>
          </p15:clr>
        </p15:guide>
        <p15:guide id="4" pos="2880">
          <p15:clr>
            <a:srgbClr val="FBAE40"/>
          </p15:clr>
        </p15:guide>
        <p15:guide id="5" pos="226">
          <p15:clr>
            <a:srgbClr val="FBAE40"/>
          </p15:clr>
        </p15:guide>
        <p15:guide id="6" pos="5534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912000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2000" y="1038227"/>
            <a:ext cx="9792000" cy="419863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8" name="Pladsholder til indhold 3"/>
          <p:cNvSpPr>
            <a:spLocks noGrp="1"/>
          </p:cNvSpPr>
          <p:nvPr>
            <p:ph idx="13" hasCustomPrompt="1"/>
          </p:nvPr>
        </p:nvSpPr>
        <p:spPr>
          <a:xfrm>
            <a:off x="6097381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64800" y="648000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5587200" y="6480002"/>
            <a:ext cx="1468907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0944539" y="6480002"/>
            <a:ext cx="637861" cy="365125"/>
          </a:xfrm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336000" y="0"/>
            <a:ext cx="2400000" cy="590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6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en kort og enkel overskrift.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kombination af tekst og billeder/diagrammer eller faktabokse gør præsentationen mere dynamisk.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de foruddefinerede Energinet.dk farver i </a:t>
            </a: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stedet for standardfarver.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Undgå for mange effekter.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Du kan finde billeder og grafiske elementer i Energinet.dk’s billeddatabase (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Cumulus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på 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InSite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under Værktøjer – Kommunikation</a:t>
            </a:r>
          </a:p>
        </p:txBody>
      </p:sp>
    </p:spTree>
    <p:extLst>
      <p:ext uri="{BB962C8B-B14F-4D97-AF65-F5344CB8AC3E}">
        <p14:creationId xmlns:p14="http://schemas.microsoft.com/office/powerpoint/2010/main" val="7630299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41254256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6356988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21827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13051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060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E2EB7B0-E6EB-C04A-92CC-2F23EB06AB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0818" y="3521431"/>
            <a:ext cx="2729638" cy="254554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127600E4-A921-224B-8836-E332CB457E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3446" y="3521431"/>
            <a:ext cx="2729638" cy="254554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44BDBEE-4768-5D48-B936-50E41DB6CE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4131" y="3521431"/>
            <a:ext cx="2729638" cy="254554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C1CD159-6126-BB49-A4D5-EA552E4B3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FLD_PresentationTitle">
            <a:extLst>
              <a:ext uri="{FF2B5EF4-FFF2-40B4-BE49-F238E27FC236}">
                <a16:creationId xmlns:a16="http://schemas.microsoft.com/office/drawing/2014/main" id="{8EC7AE8A-1908-8F4C-AC47-5BD20AFB7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5EE0B7-99C6-414E-BE76-1F4FDED4D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7198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395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39054532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870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523344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152986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11430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24247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21731029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29407224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651679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EDF957BC-F28E-4B4C-B811-210E45711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392" y="1659655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74B7F38-F83A-194C-AA05-C579857A9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24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B49C88B7-FF3B-C641-BAAC-314BFBC181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392" y="5028497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0891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A8B2354-F33E-F748-93D6-390E911355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5062" y="5028497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9661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895DBE2F-D60D-024E-9957-B8E11A90B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5811" y="1659655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</p:spTree>
    <p:extLst>
      <p:ext uri="{BB962C8B-B14F-4D97-AF65-F5344CB8AC3E}">
        <p14:creationId xmlns:p14="http://schemas.microsoft.com/office/powerpoint/2010/main" val="29273532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48149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9889739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5850258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21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19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35446196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0400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74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A0C1C2"/>
                </a:solidFill>
              </a:rPr>
              <a:pPr/>
              <a:t>‹nr.›</a:t>
            </a:fld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2336000" y="1"/>
            <a:ext cx="24000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a-DK" sz="1200" b="1" dirty="0">
                <a:solidFill>
                  <a:srgbClr val="FFFFFF"/>
                </a:solidFill>
              </a:rPr>
              <a:t>Gode råd:</a:t>
            </a:r>
          </a:p>
          <a:p>
            <a:endParaRPr lang="da-DK" sz="1200" dirty="0">
              <a:solidFill>
                <a:srgbClr val="FFFFFF"/>
              </a:solidFill>
            </a:endParaRPr>
          </a:p>
          <a:p>
            <a:r>
              <a:rPr lang="da-DK" sz="1200" dirty="0">
                <a:solidFill>
                  <a:srgbClr val="FFFFFF"/>
                </a:solidFill>
              </a:rPr>
              <a:t>Modtageren vil høre din præsentation, ikke læse slides.</a:t>
            </a:r>
          </a:p>
          <a:p>
            <a:endParaRPr lang="da-DK" sz="1200" dirty="0">
              <a:solidFill>
                <a:srgbClr val="FFFFFF"/>
              </a:solidFill>
            </a:endParaRPr>
          </a:p>
          <a:p>
            <a:r>
              <a:rPr lang="da-DK" sz="1200" dirty="0">
                <a:solidFill>
                  <a:srgbClr val="FFFFFF"/>
                </a:solidFill>
              </a:rPr>
              <a:t>Brug notefeltet som hjælp til at huske, hvad du vil sige.</a:t>
            </a:r>
          </a:p>
          <a:p>
            <a:endParaRPr lang="da-DK" sz="1200" dirty="0">
              <a:solidFill>
                <a:srgbClr val="FFFFFF"/>
              </a:solidFill>
            </a:endParaRPr>
          </a:p>
          <a:p>
            <a:r>
              <a:rPr lang="da-DK" sz="1200" dirty="0">
                <a:solidFill>
                  <a:srgbClr val="FFFFFF"/>
                </a:solidFill>
              </a:rPr>
              <a:t>Har du behov for, at modtageren skal huske vigtig information, så lav faktaark og del ud.</a:t>
            </a:r>
          </a:p>
          <a:p>
            <a:endParaRPr lang="da-DK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665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200941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9633265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4424933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9149971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3" y="2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8352521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7298413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3827610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689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34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20197584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02246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2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634456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59" y="2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60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795351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318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94CB2FA5-554F-6945-B90D-65F3D0B42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FLD_PresentationTitle">
            <a:extLst>
              <a:ext uri="{FF2B5EF4-FFF2-40B4-BE49-F238E27FC236}">
                <a16:creationId xmlns:a16="http://schemas.microsoft.com/office/drawing/2014/main" id="{3EAEC2E2-E47B-DE4D-9A39-A5DA3DCCF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75603C9-2AEC-0449-BA05-DD90E6A15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9769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38112078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3840963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0322469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5892193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7768965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716908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579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66" y="779576"/>
            <a:ext cx="1800469" cy="1800000"/>
          </a:xfrm>
        </p:spPr>
        <p:txBody>
          <a:bodyPr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1737220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5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13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7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4289554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910701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40718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37" name="Date_DateCustomA">
            <a:extLst>
              <a:ext uri="{FF2B5EF4-FFF2-40B4-BE49-F238E27FC236}">
                <a16:creationId xmlns:a16="http://schemas.microsoft.com/office/drawing/2014/main" id="{6F199838-3BF7-3741-ADC3-7B1F2D7FD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FLD_PresentationTitle">
            <a:extLst>
              <a:ext uri="{FF2B5EF4-FFF2-40B4-BE49-F238E27FC236}">
                <a16:creationId xmlns:a16="http://schemas.microsoft.com/office/drawing/2014/main" id="{13CD8720-8DBF-3A4A-9579-10B950674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FB911885-0AA9-C742-9980-C1688875F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881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3209397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09.03.2023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076519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866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739464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838737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6050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3840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18" y="1557867"/>
            <a:ext cx="10890249" cy="4523317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7500329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856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2"/>
            <a:ext cx="10889269" cy="5302251"/>
          </a:xfr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028668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58949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49240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801811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8849727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679771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27179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7468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383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7407575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3546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821317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1990588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98495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27830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23575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5572364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37537961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6263199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55724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6378588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1566764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532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95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26625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883237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9028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4142205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rtlCol="0"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 rtlCol="0"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pPr rtl="0"/>
            <a:r>
              <a:rPr lang="en-gb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 rtlCol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 rtl="0"/>
            <a:r>
              <a:rPr lang="en-gb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98044014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205475327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 rtlCol="0"/>
          <a:lstStyle/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26729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82920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66171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 rtlCol="0"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 rtlCol="0"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Tekst
Tekst 
Tekst 
 Tekst 
 Tekst</a:t>
            </a:r>
          </a:p>
          <a:p>
            <a:pPr rtl="0"/>
            <a:r>
              <a:rPr lang="en-gb"/>
              <a:t> Tekst</a:t>
            </a:r>
          </a:p>
          <a:p>
            <a:pPr rtl="0"/>
            <a:r>
              <a:rPr lang="en-gb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586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rtlCol="0"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276767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566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5616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95696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 rtlCol="0"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2967903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78739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086847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35971119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41988111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66044695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43626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07160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7DDF925-C89D-8946-92D7-03CACECF1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LD_PresentationTitle">
            <a:extLst>
              <a:ext uri="{FF2B5EF4-FFF2-40B4-BE49-F238E27FC236}">
                <a16:creationId xmlns:a16="http://schemas.microsoft.com/office/drawing/2014/main" id="{26DFBE7D-AC9C-824B-A193-63B129AF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79C062-6BDC-CD4C-9D3F-EB00A5C31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482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BREAK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2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32601714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405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gb" sz="500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834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 rtlCol="0"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/>
              <a:t>KONTAKT: Tlf.: xx xx xx xx Mail: 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1000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29042664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rtl="0"/>
            <a:r>
              <a:rPr lang="en-gb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 for at ændre dit nuværende layout til et alternativt.</a:t>
            </a:r>
          </a:p>
          <a:p>
            <a:pPr rtl="0"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676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pPr rtl="0"/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10976700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rtlCol="0"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 rtlCol="0"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pPr rtl="0"/>
            <a:r>
              <a:rPr lang="en-gb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 rtlCol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 rtl="0"/>
            <a:r>
              <a:rPr lang="en-gb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3709875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23529794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 rtlCol="0"/>
          <a:lstStyle/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21621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4413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7" y="5822731"/>
            <a:ext cx="4777710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Contact: Tel.: xx xx xx xx </a:t>
            </a:r>
            <a:r>
              <a:rPr lang="da-DK" dirty="0" err="1"/>
              <a:t>email</a:t>
            </a:r>
            <a:r>
              <a:rPr lang="da-DK" dirty="0"/>
              <a:t>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2323101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6090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 rtlCol="0"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 rtlCol="0"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Tekst
Tekst 
Tekst 
 Tekst 
 Tekst</a:t>
            </a:r>
          </a:p>
          <a:p>
            <a:pPr rtl="0"/>
            <a:r>
              <a:rPr lang="en-gb"/>
              <a:t> Tekst</a:t>
            </a:r>
          </a:p>
          <a:p>
            <a:pPr rtl="0"/>
            <a:r>
              <a:rPr lang="en-gb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80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rtlCol="0"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37184278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6346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685345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 rtlCol="0"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229668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15696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72883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11673046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2809619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7629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88661485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038855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8625466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02916013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3506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gb" sz="500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59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 rtlCol="0"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/>
              <a:t>KONTAKT: Tlf.: xx xx xx xx Mail: 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100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85167134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rtl="0"/>
            <a:r>
              <a:rPr lang="en-gb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 for at ændre dit nuværende layout til et alternativt.</a:t>
            </a:r>
          </a:p>
          <a:p>
            <a:pPr rtl="0"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82147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pPr rtl="0"/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15670685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625340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11512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HOST</a:t>
            </a: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3998177" y="4057651"/>
            <a:ext cx="177573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EMERGENCY EXIT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282413" y="4057651"/>
            <a:ext cx="18838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DEFIBRILLATOR (AED)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MEETING POINT</a:t>
            </a:r>
          </a:p>
        </p:txBody>
      </p:sp>
    </p:spTree>
    <p:extLst>
      <p:ext uri="{BB962C8B-B14F-4D97-AF65-F5344CB8AC3E}">
        <p14:creationId xmlns:p14="http://schemas.microsoft.com/office/powerpoint/2010/main" val="966684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64350206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823398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36053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68814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232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7509340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6653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76083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3979331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7431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291409269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661925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1502051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426986819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6983287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52303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48509403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400960132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158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8322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1054018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3587664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61300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0905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59373477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2150733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2133414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19" y="34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54108713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89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12069882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89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403073658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705" y="1557867"/>
            <a:ext cx="5083772" cy="3742267"/>
          </a:xfrm>
        </p:spPr>
        <p:txBody>
          <a:bodyPr anchor="ctr"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50" y="1557867"/>
            <a:ext cx="5083772" cy="3742267"/>
          </a:xfrm>
        </p:spPr>
        <p:txBody>
          <a:bodyPr anchor="ctr"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227364619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9982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98824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34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440954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75" y="34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76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6147488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870661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172823149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396215269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262112027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34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1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6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88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3478589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34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1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6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88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110782564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19540183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611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82" y="779576"/>
            <a:ext cx="1800469" cy="1800000"/>
          </a:xfrm>
        </p:spPr>
        <p:txBody>
          <a:bodyPr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2304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847032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75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29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95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6460661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21166521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34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40533942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34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38149655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34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09.03.2023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1367389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867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28420277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>
                <a:solidFill>
                  <a:schemeClr val="bg1"/>
                </a:solidFill>
              </a:defRPr>
            </a:lvl1pPr>
            <a:lvl2pPr algn="r">
              <a:defRPr sz="1323">
                <a:solidFill>
                  <a:schemeClr val="bg1"/>
                </a:solidFill>
              </a:defRPr>
            </a:lvl2pPr>
            <a:lvl3pPr algn="r">
              <a:defRPr sz="1323">
                <a:solidFill>
                  <a:schemeClr val="bg1"/>
                </a:solidFill>
              </a:defRPr>
            </a:lvl3pPr>
            <a:lvl4pPr algn="r">
              <a:defRPr sz="1323">
                <a:solidFill>
                  <a:schemeClr val="bg1"/>
                </a:solidFill>
              </a:defRPr>
            </a:lvl4pPr>
            <a:lvl5pPr algn="r"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005301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>
                <a:solidFill>
                  <a:schemeClr val="bg1"/>
                </a:solidFill>
              </a:defRPr>
            </a:lvl1pPr>
            <a:lvl2pPr algn="r">
              <a:defRPr sz="1323">
                <a:solidFill>
                  <a:schemeClr val="bg1"/>
                </a:solidFill>
              </a:defRPr>
            </a:lvl2pPr>
            <a:lvl3pPr algn="r">
              <a:defRPr sz="1323">
                <a:solidFill>
                  <a:schemeClr val="bg1"/>
                </a:solidFill>
              </a:defRPr>
            </a:lvl3pPr>
            <a:lvl4pPr algn="r">
              <a:defRPr sz="1323">
                <a:solidFill>
                  <a:schemeClr val="bg1"/>
                </a:solidFill>
              </a:defRPr>
            </a:lvl4pPr>
            <a:lvl5pPr algn="r"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54190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065636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34" y="1557867"/>
            <a:ext cx="10890249" cy="4523317"/>
          </a:xfrm>
        </p:spPr>
        <p:txBody>
          <a:bodyPr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42305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531253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89063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3" y="779462"/>
            <a:ext cx="10889269" cy="5302251"/>
          </a:xfrm>
        </p:spPr>
        <p:txBody>
          <a:bodyPr anchor="ctr"/>
          <a:lstStyle>
            <a:lvl1pPr algn="ctr">
              <a:defRPr sz="5936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7149963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08602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370101" y="2322504"/>
            <a:ext cx="7821900" cy="2211293"/>
          </a:xfrm>
          <a:prstGeom prst="rect">
            <a:avLst/>
          </a:prstGeom>
          <a:solidFill>
            <a:srgbClr val="4151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50" y="1919999"/>
            <a:ext cx="11233929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27250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2845">
          <p15:clr>
            <a:srgbClr val="FBAE40"/>
          </p15:clr>
        </p15:guide>
        <p15:guide id="3" orient="horz" pos="894">
          <p15:clr>
            <a:srgbClr val="FBAE40"/>
          </p15:clr>
        </p15:guide>
        <p15:guide id="4" pos="2880">
          <p15:clr>
            <a:srgbClr val="FBAE40"/>
          </p15:clr>
        </p15:guide>
        <p15:guide id="5" pos="226">
          <p15:clr>
            <a:srgbClr val="FBAE40"/>
          </p15:clr>
        </p15:guide>
        <p15:guide id="6" pos="5534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912000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2000" y="1038227"/>
            <a:ext cx="9792000" cy="419863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8" name="Pladsholder til indhold 3"/>
          <p:cNvSpPr>
            <a:spLocks noGrp="1"/>
          </p:cNvSpPr>
          <p:nvPr>
            <p:ph idx="13" hasCustomPrompt="1"/>
          </p:nvPr>
        </p:nvSpPr>
        <p:spPr>
          <a:xfrm>
            <a:off x="6097381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64800" y="648000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5587200" y="6480002"/>
            <a:ext cx="1468907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0944539" y="6480002"/>
            <a:ext cx="637861" cy="365125"/>
          </a:xfrm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336000" y="0"/>
            <a:ext cx="2400000" cy="590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6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en kort og enkel overskrift.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kombination af tekst og billeder/diagrammer eller faktabokse gør præsentationen mere dynamisk.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de foruddefinerede Energinet.dk farver i </a:t>
            </a: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stedet for standardfarver.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Undgå for mange effekter.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Du kan finde billeder og grafiske elementer i Energinet.dk’s billeddatabase (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Cumulus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på 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InSite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under Værktøjer – Kommunikation</a:t>
            </a:r>
          </a:p>
        </p:txBody>
      </p:sp>
    </p:spTree>
    <p:extLst>
      <p:ext uri="{BB962C8B-B14F-4D97-AF65-F5344CB8AC3E}">
        <p14:creationId xmlns:p14="http://schemas.microsoft.com/office/powerpoint/2010/main" val="407739129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" y="2627"/>
            <a:ext cx="12184092" cy="6852745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8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‹nr.›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0677619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22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‹nr.›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92165657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0" b="27966"/>
          <a:stretch/>
        </p:blipFill>
        <p:spPr>
          <a:xfrm>
            <a:off x="0" y="6381328"/>
            <a:ext cx="12192000" cy="492968"/>
          </a:xfrm>
          <a:prstGeom prst="rect">
            <a:avLst/>
          </a:prstGeom>
        </p:spPr>
      </p:pic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2161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2877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6487679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91772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84295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"/>
            <a:ext cx="12192000" cy="6857193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983432" y="2853358"/>
            <a:ext cx="102971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10536083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6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39416" y="2853358"/>
            <a:ext cx="10513168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</p:spTree>
    <p:extLst>
      <p:ext uri="{BB962C8B-B14F-4D97-AF65-F5344CB8AC3E}">
        <p14:creationId xmlns:p14="http://schemas.microsoft.com/office/powerpoint/2010/main" val="232114940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10796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18982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9883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34152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79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</a:t>
            </a:r>
            <a:br>
              <a:rPr lang="da-DK" dirty="0"/>
            </a:br>
            <a:r>
              <a:rPr lang="da-DK" dirty="0"/>
              <a:t>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headline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9907BF0A-E66C-1F48-9FEF-B6B09E156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B4168E9F-E802-2241-930F-D065BBB2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4D9D5DC-5015-E94B-86F5-27F2DB0DB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03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42182780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610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00660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12460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09.03.2023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48260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" y="2627"/>
            <a:ext cx="12184092" cy="6852745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8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‹nr.›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1377527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22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‹nr.›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035753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0" b="27966"/>
          <a:stretch/>
        </p:blipFill>
        <p:spPr>
          <a:xfrm>
            <a:off x="0" y="6381328"/>
            <a:ext cx="12192000" cy="492968"/>
          </a:xfrm>
          <a:prstGeom prst="rect">
            <a:avLst/>
          </a:prstGeom>
        </p:spPr>
      </p:pic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59010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6906034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73836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63861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2908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"/>
            <a:ext cx="12192000" cy="6857193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983432" y="2853358"/>
            <a:ext cx="102971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09849046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6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39416" y="2853358"/>
            <a:ext cx="10513168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</p:spTree>
    <p:extLst>
      <p:ext uri="{BB962C8B-B14F-4D97-AF65-F5344CB8AC3E}">
        <p14:creationId xmlns:p14="http://schemas.microsoft.com/office/powerpoint/2010/main" val="34805788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05534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57665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77424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54660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62622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00035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89702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112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51051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45802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głowek - białe tł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4" name="Łącznik prosty 3"/>
          <p:cNvCxnSpPr/>
          <p:nvPr userDrawn="1"/>
        </p:nvCxnSpPr>
        <p:spPr>
          <a:xfrm>
            <a:off x="2495600" y="6381328"/>
            <a:ext cx="9073008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5" name="Symbol zastępczy numeru slajdu 4"/>
          <p:cNvSpPr txBox="1">
            <a:spLocks/>
          </p:cNvSpPr>
          <p:nvPr userDrawn="1"/>
        </p:nvSpPr>
        <p:spPr>
          <a:xfrm>
            <a:off x="11568608" y="6525344"/>
            <a:ext cx="505272" cy="28237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DBEA5D3-1F4F-4190-887E-8231FC8EC0C2}" type="slidenum">
              <a:rPr lang="pl-PL" smtClean="0"/>
              <a:pPr/>
              <a:t>‹nr.›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0191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9FBF3E-F864-456D-AD80-6ADE04DA0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7" y="497315"/>
            <a:ext cx="10080625" cy="415498"/>
          </a:xfrm>
        </p:spPr>
        <p:txBody>
          <a:bodyPr wrap="square" lIns="0" tIns="0" rIns="0" bIns="0" anchor="t">
            <a:spAutoFit/>
          </a:bodyPr>
          <a:lstStyle>
            <a:lvl1pPr>
              <a:defRPr sz="3000" b="1" cap="all" baseline="0">
                <a:solidFill>
                  <a:srgbClr val="E7501D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966C68-E0BB-4A9F-A775-86768439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95" y="6430380"/>
            <a:ext cx="1448657" cy="365125"/>
          </a:xfrm>
        </p:spPr>
        <p:txBody>
          <a:bodyPr/>
          <a:lstStyle>
            <a:lvl1pPr>
              <a:defRPr sz="1600" b="1">
                <a:solidFill>
                  <a:srgbClr val="E7501D"/>
                </a:solidFill>
              </a:defRPr>
            </a:lvl1pPr>
          </a:lstStyle>
          <a:p>
            <a:fld id="{B6BA42B8-4A31-41D0-B357-51F41FEAACB0}" type="slidenum">
              <a:rPr lang="pl-PL" smtClean="0"/>
              <a:pPr/>
              <a:t>‹nr.›</a:t>
            </a:fld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AA75D57-D52E-406B-99B7-F3B7CC164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293" y="559365"/>
            <a:ext cx="504826" cy="201930"/>
          </a:xfrm>
          <a:prstGeom prst="rect">
            <a:avLst/>
          </a:prstGeo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3491F5D4-2BA8-4BA7-B8E8-F45459FCE5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2210146"/>
            <a:ext cx="4319586" cy="338927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pl-PL" sz="1400" b="0" kern="1200" cap="none" baseline="0" dirty="0" smtClean="0">
                <a:solidFill>
                  <a:srgbClr val="646463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pl-PL" dirty="0"/>
              <a:t>Edytuj tekst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42EAE7F-712E-4820-846E-930482404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743" y="6487493"/>
            <a:ext cx="2164557" cy="206149"/>
          </a:xfrm>
          <a:prstGeom prst="rect">
            <a:avLst/>
          </a:prstGeom>
        </p:spPr>
      </p:pic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758802A6-D71A-4CE7-BDB5-0F4E062F4807}"/>
              </a:ext>
            </a:extLst>
          </p:cNvPr>
          <p:cNvCxnSpPr>
            <a:cxnSpLocks/>
          </p:cNvCxnSpPr>
          <p:nvPr userDrawn="1"/>
        </p:nvCxnSpPr>
        <p:spPr>
          <a:xfrm>
            <a:off x="0" y="6308725"/>
            <a:ext cx="12192000" cy="0"/>
          </a:xfrm>
          <a:prstGeom prst="line">
            <a:avLst/>
          </a:prstGeom>
          <a:ln w="12700">
            <a:solidFill>
              <a:srgbClr val="E75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C5751856-5259-4DD0-89B0-3A809C59D0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1852624"/>
            <a:ext cx="4319587" cy="2769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lang="pl-PL" sz="1800" b="1" kern="1200" cap="all" baseline="0" smtClean="0">
                <a:solidFill>
                  <a:srgbClr val="E7501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4230BB3-1D63-48F1-8821-F71FD4DB70E3}"/>
              </a:ext>
            </a:extLst>
          </p:cNvPr>
          <p:cNvSpPr txBox="1"/>
          <p:nvPr userDrawn="1"/>
        </p:nvSpPr>
        <p:spPr>
          <a:xfrm>
            <a:off x="1055688" y="6125515"/>
            <a:ext cx="741364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1" kern="1200" cap="none" baseline="0" dirty="0">
                <a:solidFill>
                  <a:srgbClr val="646463"/>
                </a:solidFill>
                <a:latin typeface="+mn-lt"/>
                <a:ea typeface="+mn-ea"/>
                <a:cs typeface="+mn-cs"/>
              </a:rPr>
              <a:t>Disclaimer: This presentation shall be treated as confidential material for discussion between XXX and GSA Platform Operator and shall not be disclosed to third parties.</a:t>
            </a:r>
            <a:endParaRPr lang="pl-PL" sz="800" b="0" i="1" kern="1200" cap="none" baseline="0" dirty="0">
              <a:solidFill>
                <a:srgbClr val="64646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4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665">
          <p15:clr>
            <a:srgbClr val="FBAE40"/>
          </p15:clr>
        </p15:guide>
        <p15:guide id="3" pos="7015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81041049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93248889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1562874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3" y="2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75746964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74365116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24220470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689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34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1775229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4040211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850419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2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2208519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59" y="2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60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5697274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933918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52006584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11921478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2290765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401901984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97768810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59530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822577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579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66" y="779576"/>
            <a:ext cx="1800469" cy="1800000"/>
          </a:xfrm>
        </p:spPr>
        <p:txBody>
          <a:bodyPr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14897823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5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13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7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6695190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01948580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73615567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82806121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09.03.2023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80486549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866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44849255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19059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55510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76004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007616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18" y="1557867"/>
            <a:ext cx="10890249" cy="4523317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98439010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768856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2"/>
            <a:ext cx="10889269" cy="5302251"/>
          </a:xfr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0089558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6347129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370101" y="2322504"/>
            <a:ext cx="7821900" cy="2211293"/>
          </a:xfrm>
          <a:prstGeom prst="rect">
            <a:avLst/>
          </a:prstGeom>
          <a:solidFill>
            <a:srgbClr val="4151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50" y="1919999"/>
            <a:ext cx="11233929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105566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2845">
          <p15:clr>
            <a:srgbClr val="FBAE40"/>
          </p15:clr>
        </p15:guide>
        <p15:guide id="3" orient="horz" pos="894">
          <p15:clr>
            <a:srgbClr val="FBAE40"/>
          </p15:clr>
        </p15:guide>
        <p15:guide id="4" pos="2880">
          <p15:clr>
            <a:srgbClr val="FBAE40"/>
          </p15:clr>
        </p15:guide>
        <p15:guide id="5" pos="226">
          <p15:clr>
            <a:srgbClr val="FBAE40"/>
          </p15:clr>
        </p15:guide>
        <p15:guide id="6" pos="5534">
          <p15:clr>
            <a:srgbClr val="FBAE40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912000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2000" y="1038227"/>
            <a:ext cx="9792000" cy="419863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8" name="Pladsholder til indhold 3"/>
          <p:cNvSpPr>
            <a:spLocks noGrp="1"/>
          </p:cNvSpPr>
          <p:nvPr>
            <p:ph idx="13" hasCustomPrompt="1"/>
          </p:nvPr>
        </p:nvSpPr>
        <p:spPr>
          <a:xfrm>
            <a:off x="6097381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64800" y="648000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5587200" y="6480002"/>
            <a:ext cx="1468907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0944539" y="6480002"/>
            <a:ext cx="637861" cy="365125"/>
          </a:xfrm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Rectangle 9"/>
          <p:cNvSpPr/>
          <p:nvPr userDrawn="1"/>
        </p:nvSpPr>
        <p:spPr>
          <a:xfrm>
            <a:off x="12336000" y="0"/>
            <a:ext cx="2400000" cy="590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en kort og enkel overskrift.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kombination af tekst og billeder/diagrammer eller faktabokse gør præsentationen mere dynamisk.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de foruddefinerede Energinet.dk farver i </a:t>
            </a: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stedet for standardfarver.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Undgå for mange effekter.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Du kan finde billeder og grafiske elementer i Energinet.dk’s billeddatabase (</a:t>
            </a:r>
            <a:r>
              <a:rPr lang="da-DK" sz="1600" b="0" i="0" u="none" strike="noStrike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Cumulus</a:t>
            </a:r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på </a:t>
            </a:r>
            <a:r>
              <a:rPr lang="da-DK" sz="1600" b="0" i="0" u="none" strike="noStrike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InSite</a:t>
            </a:r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under Værktøjer – Kommunikation</a:t>
            </a:r>
          </a:p>
        </p:txBody>
      </p:sp>
    </p:spTree>
    <p:extLst>
      <p:ext uri="{BB962C8B-B14F-4D97-AF65-F5344CB8AC3E}">
        <p14:creationId xmlns:p14="http://schemas.microsoft.com/office/powerpoint/2010/main" val="50299852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/ny 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7" name="Titel 1"/>
          <p:cNvSpPr>
            <a:spLocks noGrp="1"/>
          </p:cNvSpPr>
          <p:nvPr>
            <p:ph type="title" hasCustomPrompt="1"/>
          </p:nvPr>
        </p:nvSpPr>
        <p:spPr>
          <a:xfrm>
            <a:off x="603523" y="2372883"/>
            <a:ext cx="10972800" cy="1143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til nyt tema/afsnit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9231" y="4005064"/>
            <a:ext cx="7681384" cy="143933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Eventuelt kort, uddybende tekst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2CD27C-57F8-429D-8632-BCDC4141C3D4}"/>
              </a:ext>
            </a:extLst>
          </p:cNvPr>
          <p:cNvSpPr/>
          <p:nvPr userDrawn="1"/>
        </p:nvSpPr>
        <p:spPr>
          <a:xfrm>
            <a:off x="677352" y="968496"/>
            <a:ext cx="1440000" cy="1440000"/>
          </a:xfrm>
          <a:prstGeom prst="ellipse">
            <a:avLst/>
          </a:prstGeom>
          <a:solidFill>
            <a:srgbClr val="AED9D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2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7E4BA06-846D-4881-B313-2250960AD92D}"/>
              </a:ext>
            </a:extLst>
          </p:cNvPr>
          <p:cNvSpPr/>
          <p:nvPr userDrawn="1"/>
        </p:nvSpPr>
        <p:spPr>
          <a:xfrm>
            <a:off x="590517" y="1988839"/>
            <a:ext cx="576000" cy="576000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  <p:sp>
        <p:nvSpPr>
          <p:cNvPr id="8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938256" y="1988839"/>
            <a:ext cx="8478224" cy="2976332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just">
              <a:buNone/>
              <a:defRPr sz="2667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citat</a:t>
            </a:r>
          </a:p>
        </p:txBody>
      </p:sp>
      <p:sp>
        <p:nvSpPr>
          <p:cNvPr id="9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1295424" y="1220755"/>
            <a:ext cx="693021" cy="1155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666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7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4252665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3503721" y="2756926"/>
            <a:ext cx="518457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333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Pause</a:t>
            </a:r>
            <a:endParaRPr lang="da-DK" sz="2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5880006" y="1004881"/>
            <a:ext cx="3857804" cy="4089896"/>
          </a:xfrm>
          <a:prstGeom prst="rect">
            <a:avLst/>
          </a:prstGeom>
        </p:spPr>
        <p:txBody>
          <a:bodyPr vert="horz" lIns="109159" tIns="54579" rIns="109159" bIns="54579" rtlCol="0" anchor="ctr">
            <a:noAutofit/>
          </a:bodyPr>
          <a:lstStyle>
            <a:lvl1pPr algn="ctr" defTabSz="81869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da-DK" sz="38266" b="1" dirty="0">
                <a:solidFill>
                  <a:srgbClr val="98CFD5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8" name="Tekstfelt 7"/>
          <p:cNvSpPr txBox="1"/>
          <p:nvPr userDrawn="1"/>
        </p:nvSpPr>
        <p:spPr>
          <a:xfrm>
            <a:off x="2735627" y="2660915"/>
            <a:ext cx="518457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333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Spørgsmål</a:t>
            </a:r>
            <a:endParaRPr lang="da-DK" sz="2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15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15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defTabSz="1091563"/>
            <a:fld id="{D6C43E05-5416-43CC-9354-A0F970D8A001}" type="datetime2">
              <a:rPr lang="da-DK" smtClean="0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rgbClr val="000000"/>
                </a:solidFill>
              </a:rPr>
              <a:pPr defTabSz="1091563"/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59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30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6" name="Billede 4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4" name="Gruppe 13"/>
          <p:cNvGrpSpPr/>
          <p:nvPr userDrawn="1"/>
        </p:nvGrpSpPr>
        <p:grpSpPr>
          <a:xfrm>
            <a:off x="11214586" y="361559"/>
            <a:ext cx="735909" cy="843676"/>
            <a:chOff x="7431059" y="329279"/>
            <a:chExt cx="763878" cy="88322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31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17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09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9431" y="1566507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 marL="426867" indent="0">
              <a:buNone/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4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47445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6452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10"/>
            <a:ext cx="3454013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19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9217378" y="6426268"/>
            <a:ext cx="1642631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0" name="Pladsholder til slidenummer 5"/>
          <p:cNvSpPr>
            <a:spLocks noGrp="1"/>
          </p:cNvSpPr>
          <p:nvPr>
            <p:ph type="sldNum" sz="quarter" idx="11"/>
          </p:nvPr>
        </p:nvSpPr>
        <p:spPr>
          <a:xfrm>
            <a:off x="10880319" y="6426268"/>
            <a:ext cx="1077052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Ellipse 8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4" name="Ellipse 13"/>
          <p:cNvSpPr/>
          <p:nvPr userDrawn="1"/>
        </p:nvSpPr>
        <p:spPr>
          <a:xfrm>
            <a:off x="3407701" y="1018972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15" name="Ellipse 14"/>
          <p:cNvSpPr/>
          <p:nvPr userDrawn="1"/>
        </p:nvSpPr>
        <p:spPr>
          <a:xfrm>
            <a:off x="3407701" y="1930972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  <p:sp>
        <p:nvSpPr>
          <p:cNvPr id="3" name="Tekstfelt 2"/>
          <p:cNvSpPr txBox="1"/>
          <p:nvPr userDrawn="1"/>
        </p:nvSpPr>
        <p:spPr>
          <a:xfrm>
            <a:off x="3695734" y="3124657"/>
            <a:ext cx="480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0097A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Tak</a:t>
            </a:r>
            <a:r>
              <a:rPr lang="da-DK" sz="3200" baseline="0" dirty="0">
                <a:solidFill>
                  <a:srgbClr val="0097A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for i dag</a:t>
            </a:r>
            <a:endParaRPr lang="da-DK" sz="3200" dirty="0">
              <a:solidFill>
                <a:srgbClr val="0097A7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72750918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006518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297664413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23688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465018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92986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8045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108435395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362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981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1042622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805176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7579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06265658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148211962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311445303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95797045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865268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9434096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9060155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9551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484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33111726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97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035340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165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87192" y="1829625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407701" y="1018972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407701" y="1930972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5726" y="266359"/>
            <a:ext cx="1283229" cy="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5726" y="266359"/>
            <a:ext cx="1283229" cy="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8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9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/ny 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7" name="Titel 1"/>
          <p:cNvSpPr>
            <a:spLocks noGrp="1"/>
          </p:cNvSpPr>
          <p:nvPr>
            <p:ph type="title" hasCustomPrompt="1"/>
          </p:nvPr>
        </p:nvSpPr>
        <p:spPr>
          <a:xfrm>
            <a:off x="603523" y="2372883"/>
            <a:ext cx="10972800" cy="1143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til nyt tema/afsnit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9231" y="4005064"/>
            <a:ext cx="7681384" cy="143933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Eventuelt kort, uddybende tekst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8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3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51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3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32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64CB62D8-6BF2-8E4D-852D-33632CC8C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D59D650B-74C9-F14C-B79A-0FCAB8058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D3D8C3-D0EB-8A49-8D34-EB246797B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246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9684139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30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6" name="Billede 4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4" name="Gruppe 13"/>
          <p:cNvGrpSpPr/>
          <p:nvPr userDrawn="1"/>
        </p:nvGrpSpPr>
        <p:grpSpPr>
          <a:xfrm>
            <a:off x="11214586" y="361559"/>
            <a:ext cx="735909" cy="843676"/>
            <a:chOff x="7431059" y="329279"/>
            <a:chExt cx="763878" cy="88322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31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12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09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9431" y="1566507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 marL="426867" indent="0">
              <a:buNone/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592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47445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6452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10"/>
            <a:ext cx="3454013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11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-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460" y="1566508"/>
            <a:ext cx="5616000" cy="4560000"/>
          </a:xfr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3544" y="1566508"/>
            <a:ext cx="5616000" cy="4560000"/>
          </a:xfr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5168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9217378" y="6426268"/>
            <a:ext cx="1642631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0" name="Pladsholder til slidenummer 5"/>
          <p:cNvSpPr>
            <a:spLocks noGrp="1"/>
          </p:cNvSpPr>
          <p:nvPr>
            <p:ph type="sldNum" sz="quarter" idx="11"/>
          </p:nvPr>
        </p:nvSpPr>
        <p:spPr>
          <a:xfrm>
            <a:off x="10880319" y="6426268"/>
            <a:ext cx="1077052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/ny 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7" name="Titel 1"/>
          <p:cNvSpPr>
            <a:spLocks noGrp="1"/>
          </p:cNvSpPr>
          <p:nvPr>
            <p:ph type="title" hasCustomPrompt="1"/>
          </p:nvPr>
        </p:nvSpPr>
        <p:spPr>
          <a:xfrm>
            <a:off x="603523" y="2372883"/>
            <a:ext cx="10972800" cy="1143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til nyt tema/afsnit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9231" y="4005064"/>
            <a:ext cx="7681384" cy="143933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Eventuelt kort, uddybende tekst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urquoi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370101" y="2330824"/>
            <a:ext cx="7821900" cy="2211293"/>
          </a:xfrm>
          <a:prstGeom prst="rect">
            <a:avLst/>
          </a:prstGeom>
          <a:solidFill>
            <a:srgbClr val="6AA7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4183" y="2320942"/>
            <a:ext cx="3042429" cy="22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urquoi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4183" y="2320942"/>
            <a:ext cx="3042429" cy="22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6020"/>
            <a:ext cx="11214151" cy="588265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49" y="1920000"/>
            <a:ext cx="11232000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15397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 hidden="1">
            <a:extLst>
              <a:ext uri="{FF2B5EF4-FFF2-40B4-BE49-F238E27FC236}">
                <a16:creationId xmlns:a16="http://schemas.microsoft.com/office/drawing/2014/main" id="{BD804B41-F430-4D96-B005-8B3E00E5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246D969A-F5EA-4265-A207-6A324B36C866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0" name="Footer Placeholder 4" hidden="1">
            <a:extLst>
              <a:ext uri="{FF2B5EF4-FFF2-40B4-BE49-F238E27FC236}">
                <a16:creationId xmlns:a16="http://schemas.microsoft.com/office/drawing/2014/main" id="{96F20AE6-CA3E-4F45-A73A-44648A2EA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5" hidden="1">
            <a:extLst>
              <a:ext uri="{FF2B5EF4-FFF2-40B4-BE49-F238E27FC236}">
                <a16:creationId xmlns:a16="http://schemas.microsoft.com/office/drawing/2014/main" id="{4B88AAB4-F6E1-4E51-B35F-102F4A9EC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76"/>
            <a:ext cx="7559740" cy="3072000"/>
          </a:xfrm>
        </p:spPr>
        <p:txBody>
          <a:bodyPr/>
          <a:lstStyle>
            <a:lvl1pPr>
              <a:defRPr sz="5915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4" name="Dynamisk navn" descr="{&quot;templafy&quot;:{&quot;id&quot;:&quot;6187a381-67cc-4686-b3ce-a275c55823c2&quot;}}">
            <a:extLst>
              <a:ext uri="{FF2B5EF4-FFF2-40B4-BE49-F238E27FC236}">
                <a16:creationId xmlns:a16="http://schemas.microsoft.com/office/drawing/2014/main" id="{0DDD5879-65F0-4FED-8C4C-55FA3E60613D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5" name="Dynamisk dato" descr="{&quot;templafy&quot;:{&quot;id&quot;:&quot;59794ff4-4392-44d0-995a-72dff61dbe27&quot;}}">
            <a:extLst>
              <a:ext uri="{FF2B5EF4-FFF2-40B4-BE49-F238E27FC236}">
                <a16:creationId xmlns:a16="http://schemas.microsoft.com/office/drawing/2014/main" id="{F152EDF0-A036-4A45-8D28-CB895B334D2C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2" name="Dynamisk event" descr="{&quot;templafy&quot;:{&quot;id&quot;:&quot;e7afae0c-8d3d-4d9d-b82e-065c92dd53e4&quot;}}">
            <a:extLst>
              <a:ext uri="{FF2B5EF4-FFF2-40B4-BE49-F238E27FC236}">
                <a16:creationId xmlns:a16="http://schemas.microsoft.com/office/drawing/2014/main" id="{CA2B053C-96A0-470F-8853-A3B7D545BE67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09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322061287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 hidden="1">
            <a:extLst>
              <a:ext uri="{FF2B5EF4-FFF2-40B4-BE49-F238E27FC236}">
                <a16:creationId xmlns:a16="http://schemas.microsoft.com/office/drawing/2014/main" id="{BC4275B4-1A5A-45B5-88A3-F9A7B8CD6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8EDA4317-22DF-4CE7-A7DB-0C7839FCD6D6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5" name="Footer Placeholder 4" hidden="1">
            <a:extLst>
              <a:ext uri="{FF2B5EF4-FFF2-40B4-BE49-F238E27FC236}">
                <a16:creationId xmlns:a16="http://schemas.microsoft.com/office/drawing/2014/main" id="{74D7D0A6-CAD7-49C4-AE02-90A5819AD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Slide Number Placeholder 5" hidden="1">
            <a:extLst>
              <a:ext uri="{FF2B5EF4-FFF2-40B4-BE49-F238E27FC236}">
                <a16:creationId xmlns:a16="http://schemas.microsoft.com/office/drawing/2014/main" id="{ED1BB17F-5F38-4A46-8F5A-6E3F9DCB3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1316" dirty="0" err="1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7" name="Dynamisk navn" descr="{&quot;templafy&quot;:{&quot;id&quot;:&quot;c5b351d5-a95f-4e41-8517-903ae5766256&quot;}}">
            <a:extLst>
              <a:ext uri="{FF2B5EF4-FFF2-40B4-BE49-F238E27FC236}">
                <a16:creationId xmlns:a16="http://schemas.microsoft.com/office/drawing/2014/main" id="{24B10BE6-B1D8-405B-8578-520F91FB9154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8" name="Dynamisk dato" descr="{&quot;templafy&quot;:{&quot;id&quot;:&quot;6a706b4a-32ac-4e20-884f-2d042c880d91&quot;}}">
            <a:extLst>
              <a:ext uri="{FF2B5EF4-FFF2-40B4-BE49-F238E27FC236}">
                <a16:creationId xmlns:a16="http://schemas.microsoft.com/office/drawing/2014/main" id="{C92F12B9-9C88-4822-9EDE-D0C2C466A78E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1" name="Dynamisk event" descr="{&quot;templafy&quot;:{&quot;id&quot;:&quot;972ee6ad-bcac-415a-983f-8f64b66e9897&quot;}}">
            <a:extLst>
              <a:ext uri="{FF2B5EF4-FFF2-40B4-BE49-F238E27FC236}">
                <a16:creationId xmlns:a16="http://schemas.microsoft.com/office/drawing/2014/main" id="{F74F1E09-EB5E-4040-8475-F1C9CFE0E13D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2368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 hidden="1">
            <a:extLst>
              <a:ext uri="{FF2B5EF4-FFF2-40B4-BE49-F238E27FC236}">
                <a16:creationId xmlns:a16="http://schemas.microsoft.com/office/drawing/2014/main" id="{F3427B1F-E60B-49E2-91B8-3AB545B1F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EDC86D61-82C1-4285-9444-B8A9BB015370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4F8EDED2-8FEC-48AA-8FC9-E54CC3FF9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Slide Number Placeholder 5" hidden="1">
            <a:extLst>
              <a:ext uri="{FF2B5EF4-FFF2-40B4-BE49-F238E27FC236}">
                <a16:creationId xmlns:a16="http://schemas.microsoft.com/office/drawing/2014/main" id="{55F025EF-65B2-41C9-AA94-AA23C5AE2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1316" dirty="0" err="1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ynamisk navn" descr="{&quot;templafy&quot;:{&quot;id&quot;:&quot;a97313b3-b3db-4bb3-9902-5b691e9c225b&quot;}}">
            <a:extLst>
              <a:ext uri="{FF2B5EF4-FFF2-40B4-BE49-F238E27FC236}">
                <a16:creationId xmlns:a16="http://schemas.microsoft.com/office/drawing/2014/main" id="{A027DB81-3A7A-40F0-B5B7-32EDD34F4605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1" name="Dynamisk dato" descr="{&quot;templafy&quot;:{&quot;id&quot;:&quot;e04510bf-ab68-4bf2-a42f-4a41910ed45d&quot;}}">
            <a:extLst>
              <a:ext uri="{FF2B5EF4-FFF2-40B4-BE49-F238E27FC236}">
                <a16:creationId xmlns:a16="http://schemas.microsoft.com/office/drawing/2014/main" id="{6AEBFCBC-A09F-4752-B45B-B76525FC41F8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2" name="Dynamisk event" descr="{&quot;templafy&quot;:{&quot;id&quot;:&quot;a4aedbda-4049-480c-a6a5-77c9693e0561&quot;}}">
            <a:extLst>
              <a:ext uri="{FF2B5EF4-FFF2-40B4-BE49-F238E27FC236}">
                <a16:creationId xmlns:a16="http://schemas.microsoft.com/office/drawing/2014/main" id="{559FCD6E-075A-4CCB-AA90-5A86E2339068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1373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F615834F-5D1B-4F79-B02C-2DC0A9C8B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B44715A-99E4-4B75-BFB4-4D57599BE8AE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8" name="Footer Placeholder 4" hidden="1">
            <a:extLst>
              <a:ext uri="{FF2B5EF4-FFF2-40B4-BE49-F238E27FC236}">
                <a16:creationId xmlns:a16="http://schemas.microsoft.com/office/drawing/2014/main" id="{40B09B06-5B9A-49FD-A647-0F899B89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088D93DD-D46D-49CF-8D67-2D535754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ktangel baggrund"/>
          <p:cNvSpPr/>
          <p:nvPr userDrawn="1"/>
        </p:nvSpPr>
        <p:spPr>
          <a:xfrm>
            <a:off x="37" y="70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1316" dirty="0" err="1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0" name="Dynamisk navn" descr="{&quot;templafy&quot;:{&quot;id&quot;:&quot;4557e5e6-b59e-49f6-8972-844961c1f1e5&quot;}}">
            <a:extLst>
              <a:ext uri="{FF2B5EF4-FFF2-40B4-BE49-F238E27FC236}">
                <a16:creationId xmlns:a16="http://schemas.microsoft.com/office/drawing/2014/main" id="{FC9C26BA-D455-433F-960F-A0FE20E95E99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1" name="Dynamisk dato" descr="{&quot;templafy&quot;:{&quot;id&quot;:&quot;c8dee9d1-36af-4b9a-8fd2-d85136cf6da3&quot;}}">
            <a:extLst>
              <a:ext uri="{FF2B5EF4-FFF2-40B4-BE49-F238E27FC236}">
                <a16:creationId xmlns:a16="http://schemas.microsoft.com/office/drawing/2014/main" id="{76106F5A-01F7-4A99-B5CC-4C6F5712F6FF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3" name="Dynamisk event" descr="{&quot;templafy&quot;:{&quot;id&quot;:&quot;c746584d-b975-42ed-b583-b349509ee824&quot;}}">
            <a:extLst>
              <a:ext uri="{FF2B5EF4-FFF2-40B4-BE49-F238E27FC236}">
                <a16:creationId xmlns:a16="http://schemas.microsoft.com/office/drawing/2014/main" id="{37E97820-2FA8-4CA4-917B-869E4D813920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1857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 hidden="1">
            <a:extLst>
              <a:ext uri="{FF2B5EF4-FFF2-40B4-BE49-F238E27FC236}">
                <a16:creationId xmlns:a16="http://schemas.microsoft.com/office/drawing/2014/main" id="{001912AC-0C4E-472E-A49B-65FFDDA2F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EA4CEC51-146C-4DBA-988C-6440278B4FB5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4" name="Footer Placeholder 4" hidden="1">
            <a:extLst>
              <a:ext uri="{FF2B5EF4-FFF2-40B4-BE49-F238E27FC236}">
                <a16:creationId xmlns:a16="http://schemas.microsoft.com/office/drawing/2014/main" id="{866422B0-8F45-43A7-BFA9-652C0F102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5" hidden="1">
            <a:extLst>
              <a:ext uri="{FF2B5EF4-FFF2-40B4-BE49-F238E27FC236}">
                <a16:creationId xmlns:a16="http://schemas.microsoft.com/office/drawing/2014/main" id="{406E55B8-B8A3-449E-B8D7-C45AF7852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70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72000" tIns="72000" anchor="t" anchorCtr="0"/>
          <a:lstStyle>
            <a:lvl1pPr marL="0" indent="0" algn="l">
              <a:lnSpc>
                <a:spcPct val="100000"/>
              </a:lnSpc>
              <a:buFontTx/>
              <a:buNone/>
              <a:defRPr sz="986" b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mørkt billede, via fanen Indsæt, Billeder. </a:t>
            </a:r>
            <a:br>
              <a:rPr lang="da-DK" dirty="0"/>
            </a:br>
            <a:r>
              <a:rPr lang="da-DK" dirty="0"/>
              <a:t>Eller via Templafy Images</a:t>
            </a:r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6" name="Dynamisk navn" descr="{&quot;templafy&quot;:{&quot;id&quot;:&quot;30d4e96f-f36f-4281-adb1-850b7880260f&quot;}}">
            <a:extLst>
              <a:ext uri="{FF2B5EF4-FFF2-40B4-BE49-F238E27FC236}">
                <a16:creationId xmlns:a16="http://schemas.microsoft.com/office/drawing/2014/main" id="{517EB087-DD1F-471C-8817-0119DC763BC5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7" name="Dynamisk dato" descr="{&quot;templafy&quot;:{&quot;id&quot;:&quot;ed482c4d-2e5e-4126-81fd-917106aa877d&quot;}}">
            <a:extLst>
              <a:ext uri="{FF2B5EF4-FFF2-40B4-BE49-F238E27FC236}">
                <a16:creationId xmlns:a16="http://schemas.microsoft.com/office/drawing/2014/main" id="{0D54B53F-E6AE-402E-B1EC-77C5DB71B6A4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0" name="Dynamisk event" descr="{&quot;templafy&quot;:{&quot;id&quot;:&quot;b078e67c-713b-4368-b11c-6fff1c22ce7b&quot;}}">
            <a:extLst>
              <a:ext uri="{FF2B5EF4-FFF2-40B4-BE49-F238E27FC236}">
                <a16:creationId xmlns:a16="http://schemas.microsoft.com/office/drawing/2014/main" id="{879DE23B-42E4-4840-86D1-13EC3722AA1C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62421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 hidden="1">
            <a:extLst>
              <a:ext uri="{FF2B5EF4-FFF2-40B4-BE49-F238E27FC236}">
                <a16:creationId xmlns:a16="http://schemas.microsoft.com/office/drawing/2014/main" id="{4179DB7E-5293-4596-B199-DBD94C136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76DABD4B-D49C-4AA0-999D-2A464E236AD1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4" name="Footer Placeholder 4" hidden="1">
            <a:extLst>
              <a:ext uri="{FF2B5EF4-FFF2-40B4-BE49-F238E27FC236}">
                <a16:creationId xmlns:a16="http://schemas.microsoft.com/office/drawing/2014/main" id="{DDB8941C-FD6B-43CA-95F9-6875F7DA4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5" hidden="1">
            <a:extLst>
              <a:ext uri="{FF2B5EF4-FFF2-40B4-BE49-F238E27FC236}">
                <a16:creationId xmlns:a16="http://schemas.microsoft.com/office/drawing/2014/main" id="{88D3F063-9E36-4EE3-B7AA-B93C027EE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70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72000" tIns="72000" anchor="t" anchorCtr="0"/>
          <a:lstStyle>
            <a:lvl1pPr marL="0" indent="0" algn="l">
              <a:lnSpc>
                <a:spcPct val="100000"/>
              </a:lnSpc>
              <a:buFontTx/>
              <a:buNone/>
              <a:defRPr sz="986" b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lyst billede, via fanen Indsæt, Billeder. </a:t>
            </a:r>
            <a:br>
              <a:rPr lang="da-DK" dirty="0"/>
            </a:br>
            <a:r>
              <a:rPr lang="da-DK" dirty="0"/>
              <a:t>Eller via Templafy Images</a:t>
            </a:r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6" name="Dynamisk navn" descr="{&quot;templafy&quot;:{&quot;id&quot;:&quot;7a4e1598-8624-4479-b9ff-792c7414206c&quot;}}">
            <a:extLst>
              <a:ext uri="{FF2B5EF4-FFF2-40B4-BE49-F238E27FC236}">
                <a16:creationId xmlns:a16="http://schemas.microsoft.com/office/drawing/2014/main" id="{660C9A11-5142-458B-9680-FB595544AB32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7" name="Dynamisk dato" descr="{&quot;templafy&quot;:{&quot;id&quot;:&quot;b75bfeca-e3b0-4881-9f8a-d1c3242219b8&quot;}}">
            <a:extLst>
              <a:ext uri="{FF2B5EF4-FFF2-40B4-BE49-F238E27FC236}">
                <a16:creationId xmlns:a16="http://schemas.microsoft.com/office/drawing/2014/main" id="{5CCFD4CF-AE7F-4505-860F-9C5DDBADCD56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0" name="Dynamisk event" descr="{&quot;templafy&quot;:{&quot;id&quot;:&quot;1353aebc-f0f2-4cba-9b3c-135512cd41da&quot;}}">
            <a:extLst>
              <a:ext uri="{FF2B5EF4-FFF2-40B4-BE49-F238E27FC236}">
                <a16:creationId xmlns:a16="http://schemas.microsoft.com/office/drawing/2014/main" id="{F45E70AC-1047-4F1D-8D7C-CB5F9A64EA0F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2316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61167921-2054-4E75-9CFC-AD61CDA7D2D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A863F86-A1DC-4389-937A-A6F4D3062C61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E60D1610-326D-48A7-B063-879C3DBF2B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9136BBD1-8E0D-4FDE-BD8E-B922C4E6E5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702" y="1557870"/>
            <a:ext cx="5083772" cy="3742267"/>
          </a:xfrm>
        </p:spPr>
        <p:txBody>
          <a:bodyPr lIns="1116000" tIns="432000" anchor="ctr"/>
          <a:lstStyle>
            <a:lvl1pPr marL="0" marR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47" y="1557870"/>
            <a:ext cx="5083772" cy="3742267"/>
          </a:xfrm>
        </p:spPr>
        <p:txBody>
          <a:bodyPr lIns="1116000" tIns="432000" anchor="ctr"/>
          <a:lstStyle>
            <a:lvl1pPr marL="0" marR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169719288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 hidden="1">
            <a:extLst>
              <a:ext uri="{FF2B5EF4-FFF2-40B4-BE49-F238E27FC236}">
                <a16:creationId xmlns:a16="http://schemas.microsoft.com/office/drawing/2014/main" id="{D15B4D2D-E78D-423F-9AB6-AD0835AE63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2CECF9-288C-479F-8370-34FC9E9741FB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1" name="Footer Placeholder 10" hidden="1">
            <a:extLst>
              <a:ext uri="{FF2B5EF4-FFF2-40B4-BE49-F238E27FC236}">
                <a16:creationId xmlns:a16="http://schemas.microsoft.com/office/drawing/2014/main" id="{834A7C5D-C560-407C-A798-A10C66C1E1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C704ECD4-32FA-4B1A-89A7-9661FD5DD3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8680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59501896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F3487829-CD94-499E-ABEA-B920B5D1AEE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8778AE-6A6D-4BAD-8A18-559523F785F7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2B23567E-5D63-44E0-9461-BF4F767AA8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7B202295-2893-4BC1-946E-5AE0730755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79" y="70"/>
            <a:ext cx="5084499" cy="6081713"/>
          </a:xfrm>
        </p:spPr>
        <p:txBody>
          <a:bodyPr lIns="0" tIns="792000" rIns="0"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3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billede. </a:t>
            </a:r>
            <a:br>
              <a:rPr lang="da-DK" dirty="0"/>
            </a:br>
            <a:r>
              <a:rPr lang="da-DK" dirty="0"/>
              <a:t>Eller klik på rammen og indsæt billede via Templafy Images.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93703744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1EB05E44-A6D4-40DA-BA3E-C77657E42E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4EE70B-BFBD-420D-AAB3-F98D7FE8BCB9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BD95146E-48E1-42FE-B35F-38DD089142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E453432A-3CC6-4D65-BB04-7AF503F363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93" y="70"/>
            <a:ext cx="5083775" cy="6081713"/>
          </a:xfrm>
        </p:spPr>
        <p:txBody>
          <a:bodyPr tIns="792000" anchor="ctr" anchorCtr="0"/>
          <a:lstStyle>
            <a:lvl1pPr marL="0" indent="0" algn="ctr">
              <a:buFontTx/>
              <a:buNone/>
              <a:defRPr sz="13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billede. </a:t>
            </a:r>
            <a:br>
              <a:rPr lang="da-DK" dirty="0"/>
            </a:br>
            <a:r>
              <a:rPr lang="da-DK" dirty="0"/>
              <a:t>Eller klik på rammen og indsæt billede via Templafy Images.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472" y="779463"/>
            <a:ext cx="5084498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476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8416454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82EE31F4-AFD3-4CB4-9797-851C3C7C3CC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2B89406-F4BF-4034-9A68-5F8C34CA9A44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3906FBC9-09D7-4761-B320-1074A0FDC26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1FA61E2F-F206-4BB4-BDBE-C246170FE5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792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6314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880849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587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2E6AB32-F364-4BFB-A838-4C02AF33CD6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B706B4E-A08C-47DF-9BF3-DF00E6304424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A6F9146-EB47-41B1-B183-BC102218986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1C5402EA-2415-4005-AEB2-2F35E5780DC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792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6314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68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9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21167676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93381C5-CE75-441F-BD71-A932BFC1509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217CB09-8672-44A3-A2C0-1527EA81EA82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FA444BA1-5225-4FD8-8B87-DA4955EBD7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F90E4622-C01F-4001-95F3-0032DD19E6D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5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0960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3947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17823357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27F8AB-725A-4049-8A05-BF91E1E544C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6538F7-1685-4A9F-8E9E-8663FF075C0E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0005B-7697-46E6-AC85-701DC50A595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B8C07-FBA2-4FC6-A91F-E0BFC3044D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5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0960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3947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25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5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3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1630038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6C6DC-3FA6-4D19-845E-A1FD51F5165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BB48DC7-0568-4C63-8BD4-233936F5FCDD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BE032-DC32-487A-8DF4-52D91077C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FFD3C-7C10-49B1-AF62-7A5B30B6721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1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Enter &amp; TAB for næste tekst niveau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7459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Enter &amp; TAB for næste tekst niveau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5086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Enter &amp; TAB for næste tekst niveau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2714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Enter &amp; TAB for næste tekst niveau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86560252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258706B4-A40E-4B2C-AA89-2F5EF0CF331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79EBFF-4B5B-4513-8FEE-BE080A20E05A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A1A5A385-CD32-463F-8B32-9C5DDE55D2E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9F3BE4C5-30F4-4D65-BD4B-3BF388E0C90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1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Enter &amp; TAB for næste tekst niveau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7459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Enter &amp; TAB for næste tekst niveau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5086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Enter &amp; TAB for næste tekst niveau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2714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Enter &amp; TAB for næste tekst niveau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9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22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48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7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91584513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D72445DE-703A-4158-990B-C12DED4F68C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652752C-4925-4A22-98EC-81A2A507E29E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0AA38AA-2F29-4A6E-8E32-51CA64C06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09FF0DBE-92E2-41A2-B4A5-35A4B12267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4831" y="1557341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6679226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4ED0073-D649-4709-AA20-BB8C1462453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BB21513-162A-4678-828B-6605A9BCB01E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1036EE94-F8B7-4DE0-BB28-D5DFA32645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CCC8A13-4702-4930-93F5-3185C551E5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4831" y="779647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98" y="779576"/>
            <a:ext cx="1800469" cy="1800000"/>
          </a:xfrm>
        </p:spPr>
        <p:txBody>
          <a:bodyPr lIns="72000" tIns="72000" rIns="72000" anchor="t" anchorCtr="0"/>
          <a:lstStyle>
            <a:lvl1pPr algn="ctr">
              <a:defRPr sz="13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rammen og indsæt ikon via Templafy Billeder</a:t>
            </a:r>
          </a:p>
        </p:txBody>
      </p:sp>
    </p:spTree>
    <p:extLst>
      <p:ext uri="{BB962C8B-B14F-4D97-AF65-F5344CB8AC3E}">
        <p14:creationId xmlns:p14="http://schemas.microsoft.com/office/powerpoint/2010/main" val="385753571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E53FC4C-981E-44BB-8D50-D3B2B1B40B8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CC9CBD6-74CA-434B-98C7-492962204B17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9508CC8F-3542-43E0-A822-E74B563BF9E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7" name="Slide Number Placeholder 16" hidden="1">
            <a:extLst>
              <a:ext uri="{FF2B5EF4-FFF2-40B4-BE49-F238E27FC236}">
                <a16:creationId xmlns:a16="http://schemas.microsoft.com/office/drawing/2014/main" id="{6DAA1372-B636-454F-BE30-B70A89D53E4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2204915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2204915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2204915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72" y="4869207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5593" y="4869207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0126" y="4869207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599250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599250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599250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495995" y="3260825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322116" y="3264948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146649" y="3260825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</p:spTree>
    <p:extLst>
      <p:ext uri="{BB962C8B-B14F-4D97-AF65-F5344CB8AC3E}">
        <p14:creationId xmlns:p14="http://schemas.microsoft.com/office/powerpoint/2010/main" val="26269957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413EC4A-952A-4BCD-ADC4-0C4040BDF01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A73119-DF3E-4E22-A56B-B4157A77BD5C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4A0986D-9CC1-42E4-A6EB-6F974345CA2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BD439DCE-B770-4312-B46E-C129717819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BED50E38-DC96-4706-BB9E-F01B50F69A2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CBF51E47-FE4C-4B83-98A3-D128287C149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A71D23D-E3D5-4BAC-81E0-425462922C49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0889945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9ECC5D82-F228-411D-A1E9-11B31415FC6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E9A5AD3-2831-4BDE-B2CA-86AE9D574722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75D303E3-EDCB-4418-BF79-64BF149EB16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86A4E939-F3CB-430A-817C-A488E20034D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70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5CE0354F-A0AF-408A-81A9-1442E48EDFB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9AB35CBD-38F8-4F9F-BCA4-A9BC4A74700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DAE76AEB-82E8-4AE4-B77A-B4FDDAAC3A3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13282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880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7C509616-3754-460D-8930-609D8F6B890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47B02BF2-EAEF-4B16-9B96-B8D7D2AAEADF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362DF3FC-ACEF-40F1-8589-7075E87B51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F68D7200-719D-454C-9271-449FB0DAE0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70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0DC69D7-258C-4370-B90B-FE7270CF3FC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F15AFACA-9899-4709-ABD1-FDF56EC74C4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E3A7AED-CE34-4E07-B069-DFF8BA2DA90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7060784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61BB51BF-CC09-4B49-85C6-710DE2886E3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5824745-4DE4-4D55-B3D9-FA5F132DE819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0386AFC-B449-47E3-9FF8-EDCC5CB7A4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53164A51-1EA5-4DBF-8D83-F52D2540C78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70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878C2B3A-6C24-4707-8C30-2C1A49C7730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11175BD5-3111-4753-98CF-A9CC0C6935B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8" name="Pladsholder til billede 3">
            <a:extLst>
              <a:ext uri="{FF2B5EF4-FFF2-40B4-BE49-F238E27FC236}">
                <a16:creationId xmlns:a16="http://schemas.microsoft.com/office/drawing/2014/main" id="{10A102A1-2519-4291-869C-7AA9AD82C3F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24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accent4"/>
                </a:solidFill>
              </a:defRPr>
            </a:lvl1pPr>
            <a:lvl2pPr algn="ctr">
              <a:defRPr sz="1386">
                <a:solidFill>
                  <a:schemeClr val="accent4"/>
                </a:solidFill>
              </a:defRPr>
            </a:lvl2pPr>
            <a:lvl3pPr algn="ctr">
              <a:defRPr sz="1386">
                <a:solidFill>
                  <a:schemeClr val="accent4"/>
                </a:solidFill>
              </a:defRPr>
            </a:lvl3pPr>
            <a:lvl4pPr algn="ctr">
              <a:defRPr sz="1386">
                <a:solidFill>
                  <a:schemeClr val="accent4"/>
                </a:solidFill>
              </a:defRPr>
            </a:lvl4pPr>
            <a:lvl5pPr algn="ctr">
              <a:defRPr sz="1386">
                <a:solidFill>
                  <a:schemeClr val="accent4"/>
                </a:solidFill>
              </a:defRPr>
            </a:lvl5pPr>
            <a:lvl6pPr algn="ctr">
              <a:defRPr sz="1386">
                <a:solidFill>
                  <a:schemeClr val="accent4"/>
                </a:solidFill>
              </a:defRPr>
            </a:lvl6pPr>
            <a:lvl7pPr algn="ctr">
              <a:defRPr sz="1386">
                <a:solidFill>
                  <a:schemeClr val="accent4"/>
                </a:solidFill>
              </a:defRPr>
            </a:lvl7pPr>
            <a:lvl8pPr algn="ctr">
              <a:defRPr sz="1386">
                <a:solidFill>
                  <a:schemeClr val="accent4"/>
                </a:solidFill>
              </a:defRPr>
            </a:lvl8pPr>
            <a:lvl9pPr algn="ctr">
              <a:defRPr sz="1386">
                <a:solidFill>
                  <a:schemeClr val="accent4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accent4"/>
                </a:solidFill>
              </a:defRPr>
            </a:lvl1pPr>
            <a:lvl2pPr algn="ctr">
              <a:defRPr sz="1386">
                <a:solidFill>
                  <a:schemeClr val="accent4"/>
                </a:solidFill>
              </a:defRPr>
            </a:lvl2pPr>
            <a:lvl3pPr algn="ctr">
              <a:defRPr sz="1386">
                <a:solidFill>
                  <a:schemeClr val="accent4"/>
                </a:solidFill>
              </a:defRPr>
            </a:lvl3pPr>
            <a:lvl4pPr algn="ctr">
              <a:defRPr sz="1386">
                <a:solidFill>
                  <a:schemeClr val="accent4"/>
                </a:solidFill>
              </a:defRPr>
            </a:lvl4pPr>
            <a:lvl5pPr algn="ctr">
              <a:defRPr sz="1386">
                <a:solidFill>
                  <a:schemeClr val="accent4"/>
                </a:solidFill>
              </a:defRPr>
            </a:lvl5pPr>
            <a:lvl6pPr algn="ctr">
              <a:defRPr sz="1386">
                <a:solidFill>
                  <a:schemeClr val="accent4"/>
                </a:solidFill>
              </a:defRPr>
            </a:lvl6pPr>
            <a:lvl7pPr algn="ctr">
              <a:defRPr sz="1386">
                <a:solidFill>
                  <a:schemeClr val="accent4"/>
                </a:solidFill>
              </a:defRPr>
            </a:lvl7pPr>
            <a:lvl8pPr algn="ctr">
              <a:defRPr sz="1386">
                <a:solidFill>
                  <a:schemeClr val="accent4"/>
                </a:solidFill>
              </a:defRPr>
            </a:lvl8pPr>
            <a:lvl9pPr algn="ctr">
              <a:defRPr sz="1386">
                <a:solidFill>
                  <a:schemeClr val="accent4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accent4"/>
                </a:solidFill>
              </a:defRPr>
            </a:lvl1pPr>
            <a:lvl2pPr algn="ctr">
              <a:defRPr sz="1386">
                <a:solidFill>
                  <a:schemeClr val="accent4"/>
                </a:solidFill>
              </a:defRPr>
            </a:lvl2pPr>
            <a:lvl3pPr algn="ctr">
              <a:defRPr sz="1386">
                <a:solidFill>
                  <a:schemeClr val="accent4"/>
                </a:solidFill>
              </a:defRPr>
            </a:lvl3pPr>
            <a:lvl4pPr algn="ctr">
              <a:defRPr sz="1386">
                <a:solidFill>
                  <a:schemeClr val="accent4"/>
                </a:solidFill>
              </a:defRPr>
            </a:lvl4pPr>
            <a:lvl5pPr algn="ctr">
              <a:defRPr sz="1386">
                <a:solidFill>
                  <a:schemeClr val="accent4"/>
                </a:solidFill>
              </a:defRPr>
            </a:lvl5pPr>
            <a:lvl6pPr algn="ctr">
              <a:defRPr sz="1386">
                <a:solidFill>
                  <a:schemeClr val="accent4"/>
                </a:solidFill>
              </a:defRPr>
            </a:lvl6pPr>
            <a:lvl7pPr algn="ctr">
              <a:defRPr sz="1386">
                <a:solidFill>
                  <a:schemeClr val="accent4"/>
                </a:solidFill>
              </a:defRPr>
            </a:lvl7pPr>
            <a:lvl8pPr algn="ctr">
              <a:defRPr sz="1386">
                <a:solidFill>
                  <a:schemeClr val="accent4"/>
                </a:solidFill>
              </a:defRPr>
            </a:lvl8pPr>
            <a:lvl9pPr algn="ctr">
              <a:defRPr sz="1386">
                <a:solidFill>
                  <a:schemeClr val="accent4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58266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95DB393-5B28-4C61-900E-980AD757DF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23D27E4-6983-4DFC-A8F6-BA0873206BD7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658E895F-50CB-4966-A3B5-9B53292F28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CB78F041-D981-43DD-8BA9-E81B43D489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2" y="779463"/>
            <a:ext cx="5083858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5pPr>
              <a:defRPr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/>
            </a:lvl1pPr>
            <a:lvl2pPr algn="r">
              <a:defRPr sz="1186"/>
            </a:lvl2pPr>
            <a:lvl3pPr algn="r">
              <a:defRPr sz="1186"/>
            </a:lvl3pPr>
            <a:lvl4pPr algn="r">
              <a:defRPr sz="1186"/>
            </a:lvl4pPr>
            <a:lvl5pPr algn="r">
              <a:defRPr sz="1186"/>
            </a:lvl5pPr>
            <a:lvl6pPr algn="r">
              <a:defRPr sz="1186"/>
            </a:lvl6pPr>
            <a:lvl7pPr algn="r">
              <a:defRPr sz="1186"/>
            </a:lvl7pPr>
            <a:lvl8pPr algn="r">
              <a:defRPr sz="1186"/>
            </a:lvl8pPr>
            <a:lvl9pPr algn="r"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872"/>
            <a:ext cx="5084500" cy="4523847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39626914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9876025-41BA-4493-B806-EFE4B43A4F7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21BD128-121C-4E73-B98B-89CCBD4E7A93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08B851-A2E6-4152-9FD4-136B977306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40EC5E-8E53-4318-8A37-D6CD47F401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2" y="779463"/>
            <a:ext cx="5083858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>
                <a:solidFill>
                  <a:schemeClr val="bg1"/>
                </a:solidFill>
              </a:defRPr>
            </a:lvl1pPr>
            <a:lvl2pPr algn="r">
              <a:defRPr sz="1186">
                <a:solidFill>
                  <a:schemeClr val="bg1"/>
                </a:solidFill>
              </a:defRPr>
            </a:lvl2pPr>
            <a:lvl3pPr algn="r">
              <a:defRPr sz="1186">
                <a:solidFill>
                  <a:schemeClr val="bg1"/>
                </a:solidFill>
              </a:defRPr>
            </a:lvl3pPr>
            <a:lvl4pPr algn="r">
              <a:defRPr sz="1186">
                <a:solidFill>
                  <a:schemeClr val="bg1"/>
                </a:solidFill>
              </a:defRPr>
            </a:lvl4pPr>
            <a:lvl5pPr algn="r">
              <a:defRPr sz="1186">
                <a:solidFill>
                  <a:schemeClr val="bg1"/>
                </a:solidFill>
              </a:defRPr>
            </a:lvl5pPr>
            <a:lvl6pPr algn="r">
              <a:defRPr sz="1186">
                <a:solidFill>
                  <a:schemeClr val="bg1"/>
                </a:solidFill>
              </a:defRPr>
            </a:lvl6pPr>
            <a:lvl7pPr algn="r">
              <a:defRPr sz="1186">
                <a:solidFill>
                  <a:schemeClr val="bg1"/>
                </a:solidFill>
              </a:defRPr>
            </a:lvl7pPr>
            <a:lvl8pPr algn="r">
              <a:defRPr sz="1186">
                <a:solidFill>
                  <a:schemeClr val="bg1"/>
                </a:solidFill>
              </a:defRPr>
            </a:lvl8pPr>
            <a:lvl9pPr algn="r">
              <a:defRPr sz="11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339"/>
            <a:ext cx="5084500" cy="4175920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1901794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E49E64D8-EC20-490A-B860-1210322D782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E272CCB-63B9-4E82-B26C-BAE543FCDBA1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D1098269-3832-4E0D-9385-65AAAA3871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411D96CD-A22D-4F2C-A422-6C2F3DE759B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2" y="779463"/>
            <a:ext cx="5083858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>
                <a:solidFill>
                  <a:schemeClr val="bg1"/>
                </a:solidFill>
              </a:defRPr>
            </a:lvl1pPr>
            <a:lvl2pPr algn="r">
              <a:defRPr sz="1186">
                <a:solidFill>
                  <a:schemeClr val="bg1"/>
                </a:solidFill>
              </a:defRPr>
            </a:lvl2pPr>
            <a:lvl3pPr algn="r">
              <a:defRPr sz="1186">
                <a:solidFill>
                  <a:schemeClr val="bg1"/>
                </a:solidFill>
              </a:defRPr>
            </a:lvl3pPr>
            <a:lvl4pPr algn="r">
              <a:defRPr sz="1186">
                <a:solidFill>
                  <a:schemeClr val="bg1"/>
                </a:solidFill>
              </a:defRPr>
            </a:lvl4pPr>
            <a:lvl5pPr algn="r">
              <a:defRPr sz="1186">
                <a:solidFill>
                  <a:schemeClr val="bg1"/>
                </a:solidFill>
              </a:defRPr>
            </a:lvl5pPr>
            <a:lvl6pPr algn="r">
              <a:defRPr sz="1186">
                <a:solidFill>
                  <a:schemeClr val="bg1"/>
                </a:solidFill>
              </a:defRPr>
            </a:lvl6pPr>
            <a:lvl7pPr algn="r">
              <a:defRPr sz="1186">
                <a:solidFill>
                  <a:schemeClr val="bg1"/>
                </a:solidFill>
              </a:defRPr>
            </a:lvl7pPr>
            <a:lvl8pPr algn="r">
              <a:defRPr sz="1186">
                <a:solidFill>
                  <a:schemeClr val="bg1"/>
                </a:solidFill>
              </a:defRPr>
            </a:lvl8pPr>
            <a:lvl9pPr algn="r">
              <a:defRPr sz="11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339"/>
            <a:ext cx="5084500" cy="4175920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3637155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5558E9E-E5EC-4301-872A-29A11B273C6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F37D267-48AB-4030-882A-9F9FE1CD800E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33E969-9487-4D60-B099-524EF31ADA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1C89B1-C6E0-45D9-A537-84A87D013D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/>
            </a:lvl1pPr>
            <a:lvl2pPr algn="r">
              <a:defRPr sz="1186"/>
            </a:lvl2pPr>
            <a:lvl3pPr algn="r">
              <a:defRPr sz="1186"/>
            </a:lvl3pPr>
            <a:lvl4pPr algn="r">
              <a:defRPr sz="1186"/>
            </a:lvl4pPr>
            <a:lvl5pPr algn="r">
              <a:defRPr sz="1186"/>
            </a:lvl5pPr>
            <a:lvl6pPr algn="r">
              <a:defRPr sz="1186"/>
            </a:lvl6pPr>
            <a:lvl7pPr algn="r">
              <a:defRPr sz="1186"/>
            </a:lvl7pPr>
            <a:lvl8pPr algn="r">
              <a:defRPr sz="1186"/>
            </a:lvl8pPr>
            <a:lvl9pPr algn="r"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339"/>
            <a:ext cx="5084500" cy="4175920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2852000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921CE05-8E40-44EB-8E60-7D0C3C9CFDD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A2869B-02F3-4E63-A7EE-D6C31A0FD265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063BF431-21BD-47E3-9C1C-22F433646C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9925167-61C3-443F-8FD1-8697D312786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23" y="779463"/>
            <a:ext cx="5804145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31" y="1557871"/>
            <a:ext cx="10890250" cy="4523317"/>
          </a:xfrm>
        </p:spPr>
        <p:txBody>
          <a:bodyPr lIns="3960000" tIns="792000" anchor="ctr" anchorCtr="0"/>
          <a:lstStyle>
            <a:lvl1pPr marL="0" marR="0" indent="0" algn="ctr" defTabSz="666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7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/>
            </a:lvl1pPr>
            <a:lvl2pPr algn="r">
              <a:defRPr sz="1186"/>
            </a:lvl2pPr>
            <a:lvl3pPr algn="r">
              <a:defRPr sz="1186"/>
            </a:lvl3pPr>
            <a:lvl4pPr algn="r">
              <a:defRPr sz="1186"/>
            </a:lvl4pPr>
            <a:lvl5pPr algn="r">
              <a:defRPr sz="1186"/>
            </a:lvl5pPr>
            <a:lvl6pPr algn="r">
              <a:defRPr sz="1186"/>
            </a:lvl6pPr>
            <a:lvl7pPr algn="r">
              <a:defRPr sz="1186"/>
            </a:lvl7pPr>
            <a:lvl8pPr algn="r">
              <a:defRPr sz="1186"/>
            </a:lvl8pPr>
            <a:lvl9pPr algn="r"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6424498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B8F4BEA-7DA9-48DE-BC83-7F877C3F51C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C29E69F-9375-43E2-88A8-7E648D614C61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F5448C6A-7742-4189-8195-96D48F34AC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040F40E8-59AF-4B26-8620-AE93D8EE6B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0" y="779463"/>
            <a:ext cx="10889267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 lIns="3960000" tIns="864000" anchor="ctr" anchorCtr="0"/>
          <a:lstStyle>
            <a:lvl1pPr marL="0" marR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7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234963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CF1B228A-6A5D-407B-9C8F-6E05F03B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B9D8-1F2F-4604-AA9B-E291EBFE3501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6F641918-77DD-4D7B-B241-7EBE7127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B6FCA17A-0808-4CE6-906D-2FBEDA63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20" y="779462"/>
            <a:ext cx="10889270" cy="5302251"/>
          </a:xfrm>
        </p:spPr>
        <p:txBody>
          <a:bodyPr anchor="ctr"/>
          <a:lstStyle>
            <a:lvl1pPr algn="ctr">
              <a:defRPr sz="5915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56207657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DB0D394-908F-492A-A026-ABD92B59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5633-02ED-49DB-B674-4B66A1FF8BCC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EC674FA1-9D49-4A19-9628-328429F4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A17F1AD-37AA-41DE-A40F-01CC3288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632813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403798662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30AC875-3431-4F99-95D2-76090725282E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84820" y="8577600"/>
            <a:ext cx="5486400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084738" y="8577600"/>
            <a:ext cx="447362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31B5A1BB-7762-4B36-9AC6-DE1A06E274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70375" y="1566786"/>
            <a:ext cx="2879625" cy="481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450"/>
              </a:spcAft>
              <a:defRPr/>
            </a:pPr>
            <a:r>
              <a:rPr lang="da-DK" altLang="da-DK" sz="1572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SLIDES &amp; SLIDE ELEMENTS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 prædefineret slides og elementer fra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Templafy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. 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eller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fra Templafy vinduet i højre side af skærmen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CEAFA82-EAAC-4833-957D-CAE8D4933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395" y="4428014"/>
            <a:ext cx="2001339" cy="1377291"/>
          </a:xfrm>
          <a:prstGeom prst="rect">
            <a:avLst/>
          </a:prstGeom>
        </p:spPr>
      </p:pic>
      <p:sp>
        <p:nvSpPr>
          <p:cNvPr id="42" name="Text Box 3">
            <a:extLst>
              <a:ext uri="{FF2B5EF4-FFF2-40B4-BE49-F238E27FC236}">
                <a16:creationId xmlns:a16="http://schemas.microsoft.com/office/drawing/2014/main" id="{1C8E7CF7-9C23-4D65-9E13-3EF5EB59EB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00025" y="1566786"/>
            <a:ext cx="2879625" cy="517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886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BILLEDER</a:t>
            </a:r>
            <a:br>
              <a:rPr lang="da-DK" sz="1186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da-DK" altLang="da-DK" sz="886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Vælg billedepladsholder, ved at klikke på rammen (helt ude i kanten)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Billeder i </a:t>
            </a:r>
            <a: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Templafy vinduet i højre side af skærmen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Du kan nu beskære eller ændre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 billede fra din computer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På slides med billedpladsholder, klik på ikonet og 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886"/>
              </a:spcBef>
              <a:spcAft>
                <a:spcPts val="450"/>
              </a:spcAft>
              <a:defRPr/>
            </a:pPr>
            <a:r>
              <a:rPr 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spcAft>
                <a:spcPts val="450"/>
              </a:spcAft>
              <a:defRPr/>
            </a:pP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7ED4EBB-1EA1-4A40-8880-DE08C1FAB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258"/>
          <a:stretch/>
        </p:blipFill>
        <p:spPr>
          <a:xfrm>
            <a:off x="4800025" y="3058075"/>
            <a:ext cx="1999740" cy="1235022"/>
          </a:xfrm>
          <a:prstGeom prst="rect">
            <a:avLst/>
          </a:prstGeom>
        </p:spPr>
      </p:pic>
      <p:pic>
        <p:nvPicPr>
          <p:cNvPr id="49" name="Picture 33">
            <a:extLst>
              <a:ext uri="{FF2B5EF4-FFF2-40B4-BE49-F238E27FC236}">
                <a16:creationId xmlns:a16="http://schemas.microsoft.com/office/drawing/2014/main" id="{B0BAEB13-7051-4B21-80C6-FE689B267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683913" y="4570707"/>
            <a:ext cx="341204" cy="321707"/>
          </a:xfrm>
          <a:prstGeom prst="rect">
            <a:avLst/>
          </a:prstGeom>
        </p:spPr>
      </p:pic>
      <p:pic>
        <p:nvPicPr>
          <p:cNvPr id="50" name="Billede 38">
            <a:extLst>
              <a:ext uri="{FF2B5EF4-FFF2-40B4-BE49-F238E27FC236}">
                <a16:creationId xmlns:a16="http://schemas.microsoft.com/office/drawing/2014/main" id="{E6BB4716-F581-4632-A23E-E9B8968864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25414" y="5336198"/>
            <a:ext cx="366042" cy="480431"/>
          </a:xfrm>
          <a:prstGeom prst="rect">
            <a:avLst/>
          </a:prstGeom>
        </p:spPr>
      </p:pic>
      <p:sp>
        <p:nvSpPr>
          <p:cNvPr id="51" name="Fast overskrift">
            <a:extLst>
              <a:ext uri="{FF2B5EF4-FFF2-40B4-BE49-F238E27FC236}">
                <a16:creationId xmlns:a16="http://schemas.microsoft.com/office/drawing/2014/main" id="{F09568EB-373C-468D-AAF9-6C2B03344BCF}"/>
              </a:ext>
            </a:extLst>
          </p:cNvPr>
          <p:cNvSpPr txBox="1"/>
          <p:nvPr userDrawn="1"/>
        </p:nvSpPr>
        <p:spPr>
          <a:xfrm>
            <a:off x="649838" y="733377"/>
            <a:ext cx="1089297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372" b="1" noProof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52" name="Text Box 2">
            <a:extLst>
              <a:ext uri="{FF2B5EF4-FFF2-40B4-BE49-F238E27FC236}">
                <a16:creationId xmlns:a16="http://schemas.microsoft.com/office/drawing/2014/main" id="{F63407F3-90CB-49E6-9C71-93DC9CF897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6932" y="1566781"/>
            <a:ext cx="2879625" cy="395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186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for at skifte fra et niveau til det næste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 at gå tilbage i tekst-niveauer, brug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886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Aft>
                <a:spcPts val="450"/>
              </a:spcAft>
              <a:defRPr/>
            </a:pP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fontAlgn="auto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fanen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da-DK" altLang="da-DK" sz="11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da-DK" altLang="da-DK" sz="11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661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på fanen Hjem og derefter på Ny slide. Klikkes der på Ny slide-ikonet oprettes et nyt slide magen til det der er markeret i oversigten. Klikkes der på pilen til højre for Ny slide-ikonet bliver man præsenteret for de mulige layoutvalg.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Skift layout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Når du har markeret et slide i oversigten til venstre, kan man skiftet layoutet ved at klikke på fanen Hjem og derefter på Layout.</a:t>
            </a:r>
          </a:p>
        </p:txBody>
      </p:sp>
      <p:pic>
        <p:nvPicPr>
          <p:cNvPr id="53" name="Billede 1">
            <a:extLst>
              <a:ext uri="{FF2B5EF4-FFF2-40B4-BE49-F238E27FC236}">
                <a16:creationId xmlns:a16="http://schemas.microsoft.com/office/drawing/2014/main" id="{B713A3FB-7A8F-49BC-AFFA-0417817D80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8131" y="4077504"/>
            <a:ext cx="308590" cy="528031"/>
          </a:xfrm>
          <a:prstGeom prst="rect">
            <a:avLst/>
          </a:prstGeom>
        </p:spPr>
      </p:pic>
      <p:pic>
        <p:nvPicPr>
          <p:cNvPr id="54" name="Billede 4">
            <a:extLst>
              <a:ext uri="{FF2B5EF4-FFF2-40B4-BE49-F238E27FC236}">
                <a16:creationId xmlns:a16="http://schemas.microsoft.com/office/drawing/2014/main" id="{A69C4E94-6D5D-4B16-BF3F-6142D205D2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031"/>
          <a:stretch/>
        </p:blipFill>
        <p:spPr>
          <a:xfrm>
            <a:off x="3583433" y="3168940"/>
            <a:ext cx="496606" cy="1728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FF2C28-93F4-4BF4-8A9B-F9BFD218D7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53207" y="2402045"/>
            <a:ext cx="457142" cy="2571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1AACA7E-CEA8-4200-8923-4EB3C030BB2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559085" y="5221718"/>
            <a:ext cx="475428" cy="1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609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30AC875-3431-4F99-95D2-76090725282E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84820" y="8577600"/>
            <a:ext cx="5486400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084738" y="8577600"/>
            <a:ext cx="447362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Fast overskrift">
            <a:extLst>
              <a:ext uri="{FF2B5EF4-FFF2-40B4-BE49-F238E27FC236}">
                <a16:creationId xmlns:a16="http://schemas.microsoft.com/office/drawing/2014/main" id="{9E47F1A3-8C68-4A3B-963E-5BDC20AA0035}"/>
              </a:ext>
            </a:extLst>
          </p:cNvPr>
          <p:cNvSpPr txBox="1"/>
          <p:nvPr userDrawn="1"/>
        </p:nvSpPr>
        <p:spPr>
          <a:xfrm>
            <a:off x="649838" y="733377"/>
            <a:ext cx="1089297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372" b="1" noProof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0157CAF6-20E1-4D62-AD14-A6DE6D3E1F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84029" y="1566820"/>
            <a:ext cx="2879625" cy="176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b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endParaRPr lang="da-DK" sz="886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(indtast evt. tekst i sidefod, klik dato eller sidetal fra eller til)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Billede 21">
            <a:extLst>
              <a:ext uri="{FF2B5EF4-FFF2-40B4-BE49-F238E27FC236}">
                <a16:creationId xmlns:a16="http://schemas.microsoft.com/office/drawing/2014/main" id="{A6F1764C-D174-4F81-A784-A55936F87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5137" y="2433093"/>
            <a:ext cx="440195" cy="543367"/>
          </a:xfrm>
          <a:prstGeom prst="rect">
            <a:avLst/>
          </a:prstGeom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17ED1D00-ADEC-4356-926C-BDFF29E819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6932" y="1566778"/>
            <a:ext cx="2879625" cy="216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kern="1200" cap="all" baseline="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Skift diagram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Højreklik på diagrammet og vælg Seriediagramtype for at ændre typen på diagrammet</a:t>
            </a:r>
          </a:p>
          <a:p>
            <a:pPr>
              <a:defRPr/>
            </a:pPr>
            <a:endParaRPr lang="da-DK" altLang="da-DK" sz="886" b="0" kern="1200" noProof="1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180"/>
              </a:spcAft>
              <a:defRPr/>
            </a:pPr>
            <a:r>
              <a:rPr 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Rediger data</a:t>
            </a:r>
          </a:p>
          <a:p>
            <a:pPr>
              <a:defRPr/>
            </a:pPr>
            <a:r>
              <a:rPr 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Højreklik på diagrammet og vælg Rediger data i Excel</a:t>
            </a:r>
          </a:p>
          <a:p>
            <a:pPr>
              <a:defRPr/>
            </a:pPr>
            <a:br>
              <a:rPr lang="da-DK" altLang="da-DK" sz="1572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886" b="0" i="0" dirty="0">
                <a:solidFill>
                  <a:schemeClr val="bg2"/>
                </a:solidFill>
                <a:effectLst/>
                <a:latin typeface="Arial"/>
              </a:rPr>
              <a:t>⌘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da-DK" altLang="da-DK" sz="886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1385CE8-8883-4CDC-ACB1-77B4E1AA60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66501" y="1566779"/>
            <a:ext cx="2109633" cy="7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886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Farver</a:t>
            </a:r>
            <a:br>
              <a:rPr lang="da-DK" sz="1186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Husk at holde dig til FSTS’ farvepalet. Brug derfor kun de øverste farver i farvetemaet.</a:t>
            </a:r>
            <a:endParaRPr lang="da-DK" altLang="da-DK" sz="661" b="0" kern="1200" noProof="1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661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C2E583-A5E7-45D0-BB39-087B77C1ADF6}"/>
              </a:ext>
            </a:extLst>
          </p:cNvPr>
          <p:cNvGrpSpPr/>
          <p:nvPr userDrawn="1"/>
        </p:nvGrpSpPr>
        <p:grpSpPr>
          <a:xfrm>
            <a:off x="8677372" y="2348880"/>
            <a:ext cx="1954541" cy="2830707"/>
            <a:chOff x="8577240" y="2134464"/>
            <a:chExt cx="1954796" cy="28307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C31754-31B8-4354-BB8A-0B0183CE6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584971" y="2134464"/>
              <a:ext cx="1947064" cy="283070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7EA97EE-5592-4CAB-B87B-EBDCEA1F81BA}"/>
                </a:ext>
              </a:extLst>
            </p:cNvPr>
            <p:cNvSpPr/>
            <p:nvPr userDrawn="1"/>
          </p:nvSpPr>
          <p:spPr>
            <a:xfrm>
              <a:off x="8589161" y="2433052"/>
              <a:ext cx="1935143" cy="278065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72" dirty="0" err="1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CCB9FF-0EE1-44D3-9F35-8D6E0D3F4C31}"/>
                </a:ext>
              </a:extLst>
            </p:cNvPr>
            <p:cNvCxnSpPr>
              <a:endCxn id="27" idx="3"/>
            </p:cNvCxnSpPr>
            <p:nvPr userDrawn="1"/>
          </p:nvCxnSpPr>
          <p:spPr>
            <a:xfrm>
              <a:off x="8577240" y="2756926"/>
              <a:ext cx="1954796" cy="79289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6FB47FE-A574-494B-A59B-D3815B44801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 flipV="1">
              <a:off x="8584972" y="2766039"/>
              <a:ext cx="1932538" cy="783779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E635690-83A9-4D6F-B74C-3478B4F36D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93397" y="4005064"/>
              <a:ext cx="1924113" cy="192021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6418D6A-1557-4075-A213-94E5D6FC32F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89162" y="4005065"/>
              <a:ext cx="1928348" cy="192021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576099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3211" tIns="53211" rIns="53211" bIns="532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buClr>
                <a:srgbClr val="003755"/>
              </a:buClr>
            </a:pPr>
            <a:endParaRPr lang="da-DK" sz="1036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34" y="656866"/>
            <a:ext cx="1135697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3544" b="0" noProof="0" dirty="0">
                <a:solidFill>
                  <a:schemeClr val="bg1"/>
                </a:solidFill>
              </a:rPr>
              <a:t>Hvis du ser andre </a:t>
            </a:r>
            <a:r>
              <a:rPr lang="da-DK" sz="3544" b="1" i="1" noProof="0" dirty="0">
                <a:solidFill>
                  <a:schemeClr val="bg1"/>
                </a:solidFill>
              </a:rPr>
              <a:t>layouts efter dette,</a:t>
            </a:r>
            <a:br>
              <a:rPr lang="da-DK" sz="3544" b="0" i="0" noProof="0" dirty="0">
                <a:solidFill>
                  <a:schemeClr val="bg1"/>
                </a:solidFill>
              </a:rPr>
            </a:br>
            <a:r>
              <a:rPr lang="da-DK" sz="3544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3544" b="1" i="1" u="none" noProof="0" dirty="0">
                <a:solidFill>
                  <a:schemeClr val="bg1"/>
                </a:solidFill>
              </a:rPr>
              <a:t>tilhører ikke </a:t>
            </a:r>
            <a:r>
              <a:rPr lang="da-DK" sz="3544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3544" b="0" i="0" u="none" noProof="1">
                <a:solidFill>
                  <a:schemeClr val="bg1"/>
                </a:solidFill>
              </a:rPr>
              <a:t>corporate</a:t>
            </a:r>
            <a:r>
              <a:rPr lang="da-DK" sz="3544" b="0" noProof="0" dirty="0">
                <a:solidFill>
                  <a:schemeClr val="bg1"/>
                </a:solidFill>
              </a:rPr>
              <a:t>skabelon.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96" y="319041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50"/>
                </a:spcBef>
                <a:buClr>
                  <a:srgbClr val="003755"/>
                </a:buClr>
              </a:pPr>
              <a:endParaRPr lang="da-DK" sz="1036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50"/>
                </a:spcBef>
                <a:buClr>
                  <a:srgbClr val="003755"/>
                </a:buClr>
              </a:pPr>
              <a:endParaRPr lang="da-DK" sz="1036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72557" y="2851876"/>
            <a:ext cx="10152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9463" b="1" i="1" noProof="0" dirty="0">
                <a:solidFill>
                  <a:schemeClr val="bg1"/>
                </a:solidFill>
              </a:rPr>
              <a:t>Brug dem ikke</a:t>
            </a:r>
            <a:endParaRPr lang="da-DK" sz="9463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96"/>
            <a:ext cx="11356975" cy="67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72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72" b="0" noProof="0" dirty="0">
                <a:solidFill>
                  <a:schemeClr val="bg1"/>
                </a:solidFill>
              </a:rPr>
              <a:t>OBS! Layouts efter dette kan indeholde potential fortrolig information.</a:t>
            </a: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16F02AC0-8835-4687-9809-625BC7974E0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E3055A7-526C-4789-A6CD-9EBC39144239}" type="datetime4">
              <a:rPr lang="da-DK" smtClean="0"/>
              <a:t>23-03-09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D6C9CE-4F2C-454C-BB55-801B8D39FB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84820" y="8577600"/>
            <a:ext cx="5486400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475F42F-AD98-4F3B-A294-8047E72ED3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084738" y="8577600"/>
            <a:ext cx="447362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76905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B5534-B32A-7567-CA71-F0FD27E8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C0FD88-1D4A-24EB-30C4-AA147BEA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4F7A65-0DE7-9ACA-9B47-0B0603A2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DA21-C3C8-42EC-AFA9-88328EE51A8D}" type="datetimeFigureOut">
              <a:rPr lang="da-DK" smtClean="0"/>
              <a:t>09-03-2023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91B9CC6-6B54-155D-5C0C-75081427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4C63A45-615A-9E3D-91FC-EC9E6648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A2A0-D134-4685-8863-9612FF1B0E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7542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598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4281735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479616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66441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472077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2A087CE9-2FEA-1749-8F78-F93E50555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338F2631-E8F3-964A-92CB-0849414BF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8AC226-BB45-D848-914C-89C8D56DE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315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7395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0154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4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2161583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761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82913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3881074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2258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6325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229435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051854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AGENDA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  <p:sp>
        <p:nvSpPr>
          <p:cNvPr id="14" name="Date_DateCustomA">
            <a:extLst>
              <a:ext uri="{FF2B5EF4-FFF2-40B4-BE49-F238E27FC236}">
                <a16:creationId xmlns:a16="http://schemas.microsoft.com/office/drawing/2014/main" id="{2D00E44A-99BE-684E-879D-58D47CDF1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F0639A58-1F48-0D45-B8EE-C5C6CB48E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9487E41-FDD1-8842-98FB-D55154F16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599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3572324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3922316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5118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2110085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2665923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01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95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4287567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070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5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for new topic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/>
              <a:t>Insert short support text</a:t>
            </a:r>
          </a:p>
        </p:txBody>
      </p:sp>
    </p:spTree>
    <p:extLst>
      <p:ext uri="{BB962C8B-B14F-4D97-AF65-F5344CB8AC3E}">
        <p14:creationId xmlns:p14="http://schemas.microsoft.com/office/powerpoint/2010/main" val="34425447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6105723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4242397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4692736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3" y="2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961921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8049418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684984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689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34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1413018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1029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2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82554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59" y="2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60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1095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53279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68594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025142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6006926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7525547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875645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09.03.2023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105778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415122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579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66" y="779576"/>
            <a:ext cx="1800469" cy="1800000"/>
          </a:xfrm>
        </p:spPr>
        <p:txBody>
          <a:bodyPr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6464941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5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13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7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0176942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09.03.2023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76633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857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727779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09.03.2023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766940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09.03.2023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828981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866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3433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784741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09.03.2023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57033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09.03.2023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653440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09.03.2023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18" y="1557867"/>
            <a:ext cx="10890249" cy="4523317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252354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79564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2"/>
            <a:ext cx="10889269" cy="5302251"/>
          </a:xfr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3955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26" Type="http://schemas.openxmlformats.org/officeDocument/2006/relationships/oleObject" Target="../embeddings/oleObject10.bin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5" Type="http://schemas.openxmlformats.org/officeDocument/2006/relationships/tags" Target="../tags/tag1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slideLayout" Target="../slideLayouts/slideLayout228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Relationship Id="rId27" Type="http://schemas.openxmlformats.org/officeDocument/2006/relationships/image" Target="../media/image19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26" Type="http://schemas.openxmlformats.org/officeDocument/2006/relationships/oleObject" Target="../embeddings/oleObject11.bin"/><Relationship Id="rId3" Type="http://schemas.openxmlformats.org/officeDocument/2006/relationships/slideLayout" Target="../slideLayouts/slideLayout231.xml"/><Relationship Id="rId21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5" Type="http://schemas.openxmlformats.org/officeDocument/2006/relationships/tags" Target="../tags/tag13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0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33.xml"/><Relationship Id="rId15" Type="http://schemas.openxmlformats.org/officeDocument/2006/relationships/slideLayout" Target="../slideLayouts/slideLayout243.xml"/><Relationship Id="rId23" Type="http://schemas.openxmlformats.org/officeDocument/2006/relationships/slideLayout" Target="../slideLayouts/slideLayout251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Relationship Id="rId22" Type="http://schemas.openxmlformats.org/officeDocument/2006/relationships/slideLayout" Target="../slideLayouts/slideLayout250.xml"/><Relationship Id="rId27" Type="http://schemas.openxmlformats.org/officeDocument/2006/relationships/image" Target="../media/image19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18" Type="http://schemas.openxmlformats.org/officeDocument/2006/relationships/slideLayout" Target="../slideLayouts/slideLayout269.xml"/><Relationship Id="rId26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54.xml"/><Relationship Id="rId21" Type="http://schemas.openxmlformats.org/officeDocument/2006/relationships/slideLayout" Target="../slideLayouts/slideLayout272.xml"/><Relationship Id="rId34" Type="http://schemas.openxmlformats.org/officeDocument/2006/relationships/oleObject" Target="../embeddings/oleObject12.bin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17" Type="http://schemas.openxmlformats.org/officeDocument/2006/relationships/slideLayout" Target="../slideLayouts/slideLayout268.xml"/><Relationship Id="rId25" Type="http://schemas.openxmlformats.org/officeDocument/2006/relationships/slideLayout" Target="../slideLayouts/slideLayout276.xml"/><Relationship Id="rId33" Type="http://schemas.openxmlformats.org/officeDocument/2006/relationships/tags" Target="../tags/tag14.xml"/><Relationship Id="rId2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267.xml"/><Relationship Id="rId20" Type="http://schemas.openxmlformats.org/officeDocument/2006/relationships/slideLayout" Target="../slideLayouts/slideLayout271.xml"/><Relationship Id="rId29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24" Type="http://schemas.openxmlformats.org/officeDocument/2006/relationships/slideLayout" Target="../slideLayouts/slideLayout275.xml"/><Relationship Id="rId32" Type="http://schemas.openxmlformats.org/officeDocument/2006/relationships/theme" Target="../theme/theme1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23" Type="http://schemas.openxmlformats.org/officeDocument/2006/relationships/slideLayout" Target="../slideLayouts/slideLayout274.xml"/><Relationship Id="rId28" Type="http://schemas.openxmlformats.org/officeDocument/2006/relationships/slideLayout" Target="../slideLayouts/slideLayout279.xml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61.xml"/><Relationship Id="rId19" Type="http://schemas.openxmlformats.org/officeDocument/2006/relationships/slideLayout" Target="../slideLayouts/slideLayout270.xml"/><Relationship Id="rId31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Relationship Id="rId22" Type="http://schemas.openxmlformats.org/officeDocument/2006/relationships/slideLayout" Target="../slideLayouts/slideLayout273.xml"/><Relationship Id="rId27" Type="http://schemas.openxmlformats.org/officeDocument/2006/relationships/slideLayout" Target="../slideLayouts/slideLayout278.xml"/><Relationship Id="rId30" Type="http://schemas.openxmlformats.org/officeDocument/2006/relationships/slideLayout" Target="../slideLayouts/slideLayout281.xml"/><Relationship Id="rId35" Type="http://schemas.openxmlformats.org/officeDocument/2006/relationships/image" Target="../media/image19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85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tags" Target="../tags/tag15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28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17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88.xml"/><Relationship Id="rId16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3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3.xml"/><Relationship Id="rId19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18" Type="http://schemas.openxmlformats.org/officeDocument/2006/relationships/slideLayout" Target="../slideLayouts/slideLayout340.xml"/><Relationship Id="rId26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25.xml"/><Relationship Id="rId21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17" Type="http://schemas.openxmlformats.org/officeDocument/2006/relationships/slideLayout" Target="../slideLayouts/slideLayout339.xml"/><Relationship Id="rId25" Type="http://schemas.openxmlformats.org/officeDocument/2006/relationships/slideLayout" Target="../slideLayouts/slideLayout347.xml"/><Relationship Id="rId33" Type="http://schemas.openxmlformats.org/officeDocument/2006/relationships/image" Target="../media/image24.png"/><Relationship Id="rId2" Type="http://schemas.openxmlformats.org/officeDocument/2006/relationships/slideLayout" Target="../slideLayouts/slideLayout324.xml"/><Relationship Id="rId16" Type="http://schemas.openxmlformats.org/officeDocument/2006/relationships/slideLayout" Target="../slideLayouts/slideLayout338.xml"/><Relationship Id="rId20" Type="http://schemas.openxmlformats.org/officeDocument/2006/relationships/slideLayout" Target="../slideLayouts/slideLayout342.xml"/><Relationship Id="rId29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24" Type="http://schemas.openxmlformats.org/officeDocument/2006/relationships/slideLayout" Target="../slideLayouts/slideLayout346.xml"/><Relationship Id="rId32" Type="http://schemas.openxmlformats.org/officeDocument/2006/relationships/theme" Target="../theme/theme16.xml"/><Relationship Id="rId5" Type="http://schemas.openxmlformats.org/officeDocument/2006/relationships/slideLayout" Target="../slideLayouts/slideLayout327.xml"/><Relationship Id="rId15" Type="http://schemas.openxmlformats.org/officeDocument/2006/relationships/slideLayout" Target="../slideLayouts/slideLayout337.xml"/><Relationship Id="rId23" Type="http://schemas.openxmlformats.org/officeDocument/2006/relationships/slideLayout" Target="../slideLayouts/slideLayout345.xml"/><Relationship Id="rId28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32.xml"/><Relationship Id="rId19" Type="http://schemas.openxmlformats.org/officeDocument/2006/relationships/slideLayout" Target="../slideLayouts/slideLayout341.xml"/><Relationship Id="rId31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slideLayout" Target="../slideLayouts/slideLayout336.xml"/><Relationship Id="rId22" Type="http://schemas.openxmlformats.org/officeDocument/2006/relationships/slideLayout" Target="../slideLayouts/slideLayout344.xml"/><Relationship Id="rId27" Type="http://schemas.openxmlformats.org/officeDocument/2006/relationships/slideLayout" Target="../slideLayouts/slideLayout349.xml"/><Relationship Id="rId30" Type="http://schemas.openxmlformats.org/officeDocument/2006/relationships/slideLayout" Target="../slideLayouts/slideLayout35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35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6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3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oleObject" Target="../embeddings/oleObject2.bin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9.emf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6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80.xml"/><Relationship Id="rId18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70.xml"/><Relationship Id="rId21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17" Type="http://schemas.openxmlformats.org/officeDocument/2006/relationships/slideLayout" Target="../slideLayouts/slideLayout384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369.xml"/><Relationship Id="rId16" Type="http://schemas.openxmlformats.org/officeDocument/2006/relationships/slideLayout" Target="../slideLayouts/slideLayout383.xml"/><Relationship Id="rId20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24" Type="http://schemas.openxmlformats.org/officeDocument/2006/relationships/theme" Target="../theme/theme21.xml"/><Relationship Id="rId5" Type="http://schemas.openxmlformats.org/officeDocument/2006/relationships/slideLayout" Target="../slideLayouts/slideLayout372.xml"/><Relationship Id="rId15" Type="http://schemas.openxmlformats.org/officeDocument/2006/relationships/slideLayout" Target="../slideLayouts/slideLayout382.xml"/><Relationship Id="rId23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77.xml"/><Relationship Id="rId19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81.xml"/><Relationship Id="rId22" Type="http://schemas.openxmlformats.org/officeDocument/2006/relationships/slideLayout" Target="../slideLayouts/slideLayout38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94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402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406.xml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26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411.xml"/><Relationship Id="rId21" Type="http://schemas.openxmlformats.org/officeDocument/2006/relationships/slideLayout" Target="../slideLayouts/slideLayout429.xml"/><Relationship Id="rId34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25" Type="http://schemas.openxmlformats.org/officeDocument/2006/relationships/slideLayout" Target="../slideLayouts/slideLayout433.xml"/><Relationship Id="rId33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10.xml"/><Relationship Id="rId16" Type="http://schemas.openxmlformats.org/officeDocument/2006/relationships/slideLayout" Target="../slideLayouts/slideLayout424.xml"/><Relationship Id="rId20" Type="http://schemas.openxmlformats.org/officeDocument/2006/relationships/slideLayout" Target="../slideLayouts/slideLayout428.xml"/><Relationship Id="rId29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24" Type="http://schemas.openxmlformats.org/officeDocument/2006/relationships/slideLayout" Target="../slideLayouts/slideLayout432.xml"/><Relationship Id="rId32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13.xml"/><Relationship Id="rId15" Type="http://schemas.openxmlformats.org/officeDocument/2006/relationships/slideLayout" Target="../slideLayouts/slideLayout423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36" Type="http://schemas.openxmlformats.org/officeDocument/2006/relationships/theme" Target="../theme/theme25.xml"/><Relationship Id="rId10" Type="http://schemas.openxmlformats.org/officeDocument/2006/relationships/slideLayout" Target="../slideLayouts/slideLayout418.xml"/><Relationship Id="rId19" Type="http://schemas.openxmlformats.org/officeDocument/2006/relationships/slideLayout" Target="../slideLayouts/slideLayout427.xml"/><Relationship Id="rId31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4" Type="http://schemas.openxmlformats.org/officeDocument/2006/relationships/slideLayout" Target="../slideLayouts/slideLayout422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oleObject" Target="../embeddings/oleObject3.bin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image" Target="../media/image20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34" Type="http://schemas.openxmlformats.org/officeDocument/2006/relationships/oleObject" Target="../embeddings/oleObject4.bin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image" Target="../media/image20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10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ags" Target="../tags/tag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image" Target="../media/image19.emf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oleObject" Target="../embeddings/oleObject6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34" Type="http://schemas.openxmlformats.org/officeDocument/2006/relationships/oleObject" Target="../embeddings/oleObject7.bin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tags" Target="../tags/tag9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image" Target="../media/image19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26" Type="http://schemas.openxmlformats.org/officeDocument/2006/relationships/oleObject" Target="../embeddings/oleObject8.bin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tags" Target="../tags/tag10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Relationship Id="rId27" Type="http://schemas.openxmlformats.org/officeDocument/2006/relationships/image" Target="../media/image19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oleObject" Target="../embeddings/oleObject9.bin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image" Target="../media/image1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409889-7115-4AE3-A5D7-98167B2F15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353" imgH="353" progId="TCLayout.ActiveDocument.1">
                  <p:embed/>
                </p:oleObj>
              </mc:Choice>
              <mc:Fallback>
                <p:oleObj name="think-cell Slide" r:id="rId27" imgW="353" imgH="35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409889-7115-4AE3-A5D7-98167B2F15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>
            <a:extLst>
              <a:ext uri="{FF2B5EF4-FFF2-40B4-BE49-F238E27FC236}">
                <a16:creationId xmlns:a16="http://schemas.microsoft.com/office/drawing/2014/main" id="{7A62C48B-6204-4B5E-A9A7-1BC581899847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750"/>
              </a:spcBef>
            </a:pPr>
            <a:endParaRPr lang="en-GB" sz="4000" b="0" i="0" baseline="0" noProof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24" name="Logo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dirty="0" err="1"/>
              <a:t>Klik</a:t>
            </a:r>
            <a:r>
              <a:rPr lang="en-GB" noProof="0" dirty="0"/>
              <a:t> for at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masteren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18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</p:sldLayoutIdLst>
  <p:hf sldNum="0" hdr="0" ft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7229DC6-0637-4BDC-998D-CCFFF215B8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6378676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7229DC6-0637-4BDC-998D-CCFFF215B8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rtl="0"/>
            <a:r>
              <a:rPr lang="en-gb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  <a:p>
            <a:pPr lvl="5" rtl="0"/>
            <a:r>
              <a:rPr lang="en-gb" noProof="0"/>
              <a:t>6</a:t>
            </a:r>
          </a:p>
          <a:p>
            <a:pPr lvl="6" rtl="0"/>
            <a:r>
              <a:rPr lang="en-gb" noProof="0"/>
              <a:t>7</a:t>
            </a:r>
          </a:p>
          <a:p>
            <a:pPr lvl="7" rtl="0"/>
            <a:r>
              <a:rPr lang="en-gb" noProof="0"/>
              <a:t>8</a:t>
            </a:r>
          </a:p>
          <a:p>
            <a:pPr lvl="8" rtl="0"/>
            <a:r>
              <a:rPr lang="en-gb" noProof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76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  <p:sldLayoutId id="2147484352" r:id="rId15"/>
    <p:sldLayoutId id="2147484353" r:id="rId16"/>
    <p:sldLayoutId id="2147484354" r:id="rId17"/>
    <p:sldLayoutId id="2147484355" r:id="rId18"/>
    <p:sldLayoutId id="2147484356" r:id="rId19"/>
    <p:sldLayoutId id="2147484357" r:id="rId20"/>
    <p:sldLayoutId id="2147484358" r:id="rId21"/>
    <p:sldLayoutId id="2147484359" r:id="rId22"/>
    <p:sldLayoutId id="2147484360" r:id="rId23"/>
  </p:sldLayoutIdLst>
  <p:hf sldNum="0"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7CA1E99-7521-4185-903D-D54458E2A4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495978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7CA1E99-7521-4185-903D-D54458E2A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30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  <p:sldLayoutId id="2147484378" r:id="rId17"/>
    <p:sldLayoutId id="2147484379" r:id="rId18"/>
    <p:sldLayoutId id="2147484380" r:id="rId19"/>
    <p:sldLayoutId id="2147484381" r:id="rId20"/>
    <p:sldLayoutId id="2147484382" r:id="rId21"/>
    <p:sldLayoutId id="2147484383" r:id="rId22"/>
    <p:sldLayoutId id="2147484384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A4167E5-3098-45DE-A52B-D10265447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884848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622" imgH="623" progId="TCLayout.ActiveDocument.1">
                  <p:embed/>
                </p:oleObj>
              </mc:Choice>
              <mc:Fallback>
                <p:oleObj name="think-cell Slide" r:id="rId34" imgW="622" imgH="623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A4167E5-3098-45DE-A52B-D10265447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703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702" y="1557347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789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09.03.2023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18" y="6487580"/>
            <a:ext cx="576151" cy="1624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56" smtClean="0">
                <a:solidFill>
                  <a:schemeClr val="bg2"/>
                </a:solidFill>
              </a:rPr>
              <a:pPr algn="r"/>
              <a:t>‹nr.›</a:t>
            </a:fld>
            <a:endParaRPr lang="da-DK" sz="1056" dirty="0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1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8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  <p:sldLayoutId id="2147484406" r:id="rId17"/>
    <p:sldLayoutId id="2147484407" r:id="rId18"/>
    <p:sldLayoutId id="2147484408" r:id="rId19"/>
    <p:sldLayoutId id="2147484409" r:id="rId20"/>
    <p:sldLayoutId id="2147484410" r:id="rId21"/>
    <p:sldLayoutId id="2147484411" r:id="rId22"/>
    <p:sldLayoutId id="2147484412" r:id="rId23"/>
    <p:sldLayoutId id="2147484413" r:id="rId24"/>
    <p:sldLayoutId id="2147484414" r:id="rId25"/>
    <p:sldLayoutId id="2147484415" r:id="rId26"/>
    <p:sldLayoutId id="2147484416" r:id="rId27"/>
    <p:sldLayoutId id="2147484417" r:id="rId28"/>
    <p:sldLayoutId id="2147484418" r:id="rId29"/>
    <p:sldLayoutId id="2147484419" r:id="rId30"/>
    <p:sldLayoutId id="2147484420" r:id="rId31"/>
  </p:sldLayoutIdLst>
  <p:hf hdr="0" ftr="0"/>
  <p:txStyles>
    <p:titleStyle>
      <a:lvl1pPr algn="l" defTabSz="904161" rtl="0" eaLnBrk="1" latinLnBrk="0" hangingPunct="1">
        <a:lnSpc>
          <a:spcPct val="90000"/>
        </a:lnSpc>
        <a:spcBef>
          <a:spcPct val="0"/>
        </a:spcBef>
        <a:buNone/>
        <a:defRPr sz="2112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04161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12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3581" indent="-213581" algn="l" defTabSz="904161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12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2716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074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2081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4161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6242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8320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60399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12482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4558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6639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A0A64249-1CFA-4E2A-8BD0-9E214516B9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10184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622" imgH="623" progId="TCLayout.ActiveDocument.1">
                  <p:embed/>
                </p:oleObj>
              </mc:Choice>
              <mc:Fallback>
                <p:oleObj name="think-cell Slide" r:id="rId7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A0A64249-1CFA-4E2A-8BD0-9E214516B9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04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41517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BFD31-7E89-4BB8-BA7D-04BFAF475A5B}" type="datetimeFigureOut">
              <a:rPr lang="pl-PL" smtClean="0"/>
              <a:t>09.03.2023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5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  <p:sldLayoutId id="2147484458" r:id="rId13"/>
    <p:sldLayoutId id="2147484459" r:id="rId14"/>
    <p:sldLayoutId id="2147484460" r:id="rId15"/>
    <p:sldLayoutId id="2147484461" r:id="rId16"/>
    <p:sldLayoutId id="21474844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EA5D3-1F4F-4190-887E-8231FC8EC0C2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27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  <p:sldLayoutId id="2147484480" r:id="rId15"/>
    <p:sldLayoutId id="2147484481" r:id="rId16"/>
    <p:sldLayoutId id="2147484482" r:id="rId17"/>
    <p:sldLayoutId id="2147484483" r:id="rId18"/>
    <p:sldLayoutId id="2147484484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557341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09.03.2023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02" y="6486682"/>
            <a:ext cx="576151" cy="164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67" dirty="0" err="1" smtClean="0">
                <a:solidFill>
                  <a:schemeClr val="bg2"/>
                </a:solidFill>
              </a:rPr>
              <a:pPr algn="r"/>
              <a:t>‹nr.›</a:t>
            </a:fld>
            <a:endParaRPr lang="da-DK" sz="1067" dirty="0" err="1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9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  <p:sldLayoutId id="2147484500" r:id="rId15"/>
    <p:sldLayoutId id="2147484501" r:id="rId16"/>
    <p:sldLayoutId id="2147484502" r:id="rId17"/>
    <p:sldLayoutId id="2147484503" r:id="rId18"/>
    <p:sldLayoutId id="2147484504" r:id="rId19"/>
    <p:sldLayoutId id="2147484505" r:id="rId20"/>
    <p:sldLayoutId id="2147484506" r:id="rId21"/>
    <p:sldLayoutId id="2147484507" r:id="rId22"/>
    <p:sldLayoutId id="2147484508" r:id="rId23"/>
    <p:sldLayoutId id="2147484509" r:id="rId24"/>
    <p:sldLayoutId id="2147484510" r:id="rId25"/>
    <p:sldLayoutId id="2147484511" r:id="rId26"/>
    <p:sldLayoutId id="2147484512" r:id="rId27"/>
    <p:sldLayoutId id="2147484513" r:id="rId28"/>
    <p:sldLayoutId id="2147484514" r:id="rId29"/>
    <p:sldLayoutId id="2147484515" r:id="rId30"/>
    <p:sldLayoutId id="2147484516" r:id="rId31"/>
  </p:sldLayoutIdLs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5989" indent="-215989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31979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7968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53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41517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990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8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05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ο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▪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A7C81033-79CD-41EC-AEF9-644EF87C5C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113687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498" imgH="499" progId="TCLayout.ActiveDocument.1">
                  <p:embed/>
                </p:oleObj>
              </mc:Choice>
              <mc:Fallback>
                <p:oleObj name="think-cell Slide" r:id="rId26" imgW="498" imgH="499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A7C81033-79CD-41EC-AEF9-644EF87C5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41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97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ogo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  <p:sldLayoutId id="2147484566" r:id="rId20"/>
    <p:sldLayoutId id="2147484567" r:id="rId21"/>
    <p:sldLayoutId id="2147484568" r:id="rId22"/>
    <p:sldLayoutId id="2147484569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305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ο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▪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9. marts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287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ο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▪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1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6AA7B7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CB24013B-AEBE-4ED1-A8D8-20742884D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64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2319B-FD82-4CDF-8818-7808929BE5E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/>
          <p:cNvSpPr>
            <a:spLocks noGrp="1"/>
          </p:cNvSpPr>
          <p:nvPr>
            <p:ph type="dt" sz="half" idx="2"/>
          </p:nvPr>
        </p:nvSpPr>
        <p:spPr>
          <a:xfrm>
            <a:off x="9840437" y="6487688"/>
            <a:ext cx="937651" cy="163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a-DK" sz="986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82BECF-4FF9-4EA8-AAC0-8022A0B40D6F}" type="datetime4">
              <a:rPr lang="en-DK" smtClean="0"/>
              <a:pPr/>
              <a:t>09 March 2023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6E8BA1-9ECB-4036-9692-FD58CCA62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36166" y="6487688"/>
            <a:ext cx="3802559" cy="163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a-DK" sz="776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DK" sz="986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1"/>
            <a:endParaRPr lang="da-DK"/>
          </a:p>
        </p:txBody>
      </p:sp>
      <p:sp>
        <p:nvSpPr>
          <p:cNvPr id="5" name="Tekstfelt sidetal fast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15" y="6491872"/>
            <a:ext cx="576151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986" noProof="1" smtClean="0">
                <a:solidFill>
                  <a:schemeClr val="bg2"/>
                </a:solidFill>
              </a:rPr>
              <a:pPr algn="r"/>
              <a:t>‹nr.›</a:t>
            </a:fld>
            <a:endParaRPr lang="da-DK" sz="886" noProof="1">
              <a:solidFill>
                <a:schemeClr val="bg2"/>
              </a:solidFill>
            </a:endParaRP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700" y="779463"/>
            <a:ext cx="10889267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718" y="1557352"/>
            <a:ext cx="10889270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1" name="Dynamisk logo" descr="{&quot;templafy&quot;:{&quot;id&quot;:&quot;89ff826e-556c-4b16-ac24-6e0a48847dd8&quot;}}">
            <a:extLst>
              <a:ext uri="{FF2B5EF4-FFF2-40B4-BE49-F238E27FC236}">
                <a16:creationId xmlns:a16="http://schemas.microsoft.com/office/drawing/2014/main" id="{65DA5467-3FC5-4974-BBF7-16D0152B898C}"/>
              </a:ext>
            </a:extLst>
          </p:cNvPr>
          <p:cNvSpPr/>
          <p:nvPr userDrawn="1"/>
        </p:nvSpPr>
        <p:spPr>
          <a:xfrm>
            <a:off x="627134" y="6220964"/>
            <a:ext cx="2318400" cy="5808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949" tIns="70949" rIns="70949" bIns="70949" rtlCol="0" anchor="ctr"/>
          <a:lstStyle/>
          <a:p>
            <a:pPr algn="ctr"/>
            <a:endParaRPr lang="en-GB" sz="1772" dirty="0" err="1"/>
          </a:p>
        </p:txBody>
      </p:sp>
    </p:spTree>
    <p:extLst>
      <p:ext uri="{BB962C8B-B14F-4D97-AF65-F5344CB8AC3E}">
        <p14:creationId xmlns:p14="http://schemas.microsoft.com/office/powerpoint/2010/main" val="35451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  <p:sldLayoutId id="2147484604" r:id="rId12"/>
    <p:sldLayoutId id="2147484605" r:id="rId13"/>
    <p:sldLayoutId id="2147484606" r:id="rId14"/>
    <p:sldLayoutId id="2147484607" r:id="rId15"/>
    <p:sldLayoutId id="2147484608" r:id="rId16"/>
    <p:sldLayoutId id="2147484609" r:id="rId17"/>
    <p:sldLayoutId id="2147484610" r:id="rId18"/>
    <p:sldLayoutId id="2147484611" r:id="rId19"/>
    <p:sldLayoutId id="2147484612" r:id="rId20"/>
    <p:sldLayoutId id="2147484613" r:id="rId21"/>
    <p:sldLayoutId id="2147484614" r:id="rId22"/>
    <p:sldLayoutId id="2147484615" r:id="rId23"/>
    <p:sldLayoutId id="2147484616" r:id="rId24"/>
    <p:sldLayoutId id="2147484617" r:id="rId25"/>
    <p:sldLayoutId id="2147484618" r:id="rId26"/>
    <p:sldLayoutId id="2147484619" r:id="rId27"/>
    <p:sldLayoutId id="2147484620" r:id="rId28"/>
    <p:sldLayoutId id="2147484621" r:id="rId29"/>
    <p:sldLayoutId id="2147484622" r:id="rId30"/>
    <p:sldLayoutId id="2147484623" r:id="rId31"/>
    <p:sldLayoutId id="2147484624" r:id="rId32"/>
    <p:sldLayoutId id="2147484625" r:id="rId33"/>
    <p:sldLayoutId id="2147484626" r:id="rId34"/>
    <p:sldLayoutId id="2147484627" r:id="rId35"/>
  </p:sldLayoutIdLst>
  <p:hf sldNum="0" hdr="0" ftr="0" dt="0"/>
  <p:txStyles>
    <p:titleStyle>
      <a:lvl1pPr algn="l" defTabSz="666766" rtl="0" eaLnBrk="1" latinLnBrk="0" hangingPunct="1">
        <a:lnSpc>
          <a:spcPct val="90000"/>
        </a:lnSpc>
        <a:spcBef>
          <a:spcPct val="0"/>
        </a:spcBef>
        <a:buNone/>
        <a:defRPr sz="2372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66766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1772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157504" indent="-157504" algn="l" defTabSz="666766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1772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31500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472512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1pPr>
      <a:lvl2pPr marL="333386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2pPr>
      <a:lvl3pPr marL="666766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3pPr>
      <a:lvl4pPr marL="1000157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4pPr>
      <a:lvl5pPr marL="1333537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5pPr>
      <a:lvl6pPr marL="1666919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6pPr>
      <a:lvl7pPr marL="2000298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7pPr>
      <a:lvl8pPr marL="2333686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8pPr>
      <a:lvl9pPr marL="2667070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91">
          <p15:clr>
            <a:srgbClr val="F26B43"/>
          </p15:clr>
        </p15:guide>
        <p15:guide id="2" pos="6789">
          <p15:clr>
            <a:srgbClr val="F26B43"/>
          </p15:clr>
        </p15:guide>
        <p15:guide id="3" orient="horz" pos="980">
          <p15:clr>
            <a:srgbClr val="F26B43"/>
          </p15:clr>
        </p15:guide>
        <p15:guide id="4" orient="horz" pos="3339">
          <p15:clr>
            <a:srgbClr val="F26B43"/>
          </p15:clr>
        </p15:guide>
        <p15:guide id="5" pos="409">
          <p15:clr>
            <a:srgbClr val="F26B43"/>
          </p15:clr>
        </p15:guide>
        <p15:guide id="6" pos="3612">
          <p15:clr>
            <a:srgbClr val="F26B43"/>
          </p15:clr>
        </p15:guide>
        <p15:guide id="7" orient="horz" pos="491">
          <p15:clr>
            <a:srgbClr val="F26B43"/>
          </p15:clr>
        </p15:guide>
        <p15:guide id="9" orient="horz" pos="3831">
          <p15:clr>
            <a:srgbClr val="F26B43"/>
          </p15:clr>
        </p15:guide>
        <p15:guide id="10" pos="4069">
          <p15:clr>
            <a:srgbClr val="F26B43"/>
          </p15:clr>
        </p15:guide>
        <p15:guide id="11" pos="72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A708B76-CE06-4649-A532-F9D0665622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660806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53" imgH="354" progId="TCLayout.ActiveDocument.1">
                  <p:embed/>
                </p:oleObj>
              </mc:Choice>
              <mc:Fallback>
                <p:oleObj name="think-cell Slide" r:id="rId26" imgW="353" imgH="354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A708B76-CE06-4649-A532-F9D0665622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78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  <p:sldLayoutId id="2147484171" r:id="rId18"/>
    <p:sldLayoutId id="2147484172" r:id="rId19"/>
    <p:sldLayoutId id="2147484173" r:id="rId20"/>
    <p:sldLayoutId id="2147484174" r:id="rId21"/>
    <p:sldLayoutId id="2147484175" r:id="rId22"/>
    <p:sldLayoutId id="2147484176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9CA2BB-06C7-4534-8FBA-CFF8DB9A22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371491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53" imgH="354" progId="TCLayout.ActiveDocument.1">
                  <p:embed/>
                </p:oleObj>
              </mc:Choice>
              <mc:Fallback>
                <p:oleObj name="think-cell Slide" r:id="rId34" imgW="353" imgH="35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9CA2BB-06C7-4534-8FBA-CFF8DB9A22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557341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09.03.2023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02" y="6486682"/>
            <a:ext cx="576151" cy="164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67" dirty="0" err="1" smtClean="0">
                <a:solidFill>
                  <a:schemeClr val="bg2"/>
                </a:solidFill>
              </a:rPr>
              <a:pPr algn="r"/>
              <a:t>‹nr.›</a:t>
            </a:fld>
            <a:endParaRPr lang="da-DK" sz="1067" dirty="0" err="1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  <p:sldLayoutId id="2147484194" r:id="rId17"/>
    <p:sldLayoutId id="2147484195" r:id="rId18"/>
    <p:sldLayoutId id="2147484196" r:id="rId19"/>
    <p:sldLayoutId id="2147484197" r:id="rId20"/>
    <p:sldLayoutId id="2147484198" r:id="rId21"/>
    <p:sldLayoutId id="2147484199" r:id="rId22"/>
    <p:sldLayoutId id="2147484200" r:id="rId23"/>
    <p:sldLayoutId id="2147484201" r:id="rId24"/>
    <p:sldLayoutId id="2147484202" r:id="rId25"/>
    <p:sldLayoutId id="2147484203" r:id="rId26"/>
    <p:sldLayoutId id="2147484204" r:id="rId27"/>
    <p:sldLayoutId id="2147484205" r:id="rId28"/>
    <p:sldLayoutId id="2147484206" r:id="rId29"/>
    <p:sldLayoutId id="2147484207" r:id="rId30"/>
    <p:sldLayoutId id="2147484208" r:id="rId31"/>
  </p:sldLayoutIdLs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5989" indent="-215989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31979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7968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6B8E27DB-D87B-4C84-A8C6-40ECA08132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77791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622" imgH="623" progId="TCLayout.ActiveDocument.1">
                  <p:embed/>
                </p:oleObj>
              </mc:Choice>
              <mc:Fallback>
                <p:oleObj name="think-cell Slide" r:id="rId7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6B8E27DB-D87B-4C84-A8C6-40ECA0813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8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41517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171DF8B-9832-4047-836F-E3720D5C9E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10234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622" imgH="623" progId="TCLayout.ActiveDocument.1">
                  <p:embed/>
                </p:oleObj>
              </mc:Choice>
              <mc:Fallback>
                <p:oleObj name="think-cell Slide" r:id="rId27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171DF8B-9832-4047-836F-E3720D5C9E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98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  <p:sldLayoutId id="2147484228" r:id="rId14"/>
    <p:sldLayoutId id="2147484229" r:id="rId15"/>
    <p:sldLayoutId id="2147484230" r:id="rId16"/>
    <p:sldLayoutId id="2147484231" r:id="rId17"/>
    <p:sldLayoutId id="2147484232" r:id="rId18"/>
    <p:sldLayoutId id="2147484233" r:id="rId19"/>
    <p:sldLayoutId id="2147484234" r:id="rId20"/>
    <p:sldLayoutId id="2147484235" r:id="rId21"/>
    <p:sldLayoutId id="2147484236" r:id="rId22"/>
    <p:sldLayoutId id="2147484237" r:id="rId23"/>
    <p:sldLayoutId id="2147484238" r:id="rId24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C179757-C2EF-4827-8719-8A36B90925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350562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622" imgH="623" progId="TCLayout.ActiveDocument.1">
                  <p:embed/>
                </p:oleObj>
              </mc:Choice>
              <mc:Fallback>
                <p:oleObj name="think-cell Slide" r:id="rId34" imgW="622" imgH="623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C179757-C2EF-4827-8719-8A36B9092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557341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09.03.2023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02" y="6486682"/>
            <a:ext cx="576151" cy="164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67" dirty="0" err="1" smtClean="0">
                <a:solidFill>
                  <a:schemeClr val="bg2"/>
                </a:solidFill>
              </a:rPr>
              <a:pPr algn="r"/>
              <a:t>‹nr.›</a:t>
            </a:fld>
            <a:endParaRPr lang="da-DK" sz="1067" dirty="0" err="1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  <p:sldLayoutId id="2147484255" r:id="rId15"/>
    <p:sldLayoutId id="2147484256" r:id="rId16"/>
    <p:sldLayoutId id="2147484257" r:id="rId17"/>
    <p:sldLayoutId id="2147484258" r:id="rId18"/>
    <p:sldLayoutId id="2147484259" r:id="rId19"/>
    <p:sldLayoutId id="2147484260" r:id="rId20"/>
    <p:sldLayoutId id="2147484261" r:id="rId21"/>
    <p:sldLayoutId id="2147484262" r:id="rId22"/>
    <p:sldLayoutId id="2147484263" r:id="rId23"/>
    <p:sldLayoutId id="2147484264" r:id="rId24"/>
    <p:sldLayoutId id="2147484265" r:id="rId25"/>
    <p:sldLayoutId id="2147484266" r:id="rId26"/>
    <p:sldLayoutId id="2147484267" r:id="rId27"/>
    <p:sldLayoutId id="2147484268" r:id="rId28"/>
    <p:sldLayoutId id="2147484269" r:id="rId29"/>
    <p:sldLayoutId id="2147484270" r:id="rId30"/>
    <p:sldLayoutId id="2147484271" r:id="rId31"/>
  </p:sldLayoutIdLs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5989" indent="-215989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31979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7968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327E489-BD32-48FC-9987-B1B2D65A21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522725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327E489-BD32-48FC-9987-B1B2D65A2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4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  <p:sldLayoutId id="2147484303" r:id="rId14"/>
    <p:sldLayoutId id="2147484304" r:id="rId15"/>
    <p:sldLayoutId id="2147484305" r:id="rId16"/>
    <p:sldLayoutId id="2147484306" r:id="rId17"/>
    <p:sldLayoutId id="2147484307" r:id="rId18"/>
    <p:sldLayoutId id="2147484308" r:id="rId19"/>
    <p:sldLayoutId id="2147484309" r:id="rId20"/>
    <p:sldLayoutId id="2147484310" r:id="rId21"/>
    <p:sldLayoutId id="2147484311" r:id="rId22"/>
    <p:sldLayoutId id="2147484312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AF3AA24-46A8-4732-8F89-7BC393C6C7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499293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AF3AA24-46A8-4732-8F89-7BC393C6C7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rtl="0"/>
            <a:r>
              <a:rPr lang="en-gb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gb" noProof="0"/>
              <a:t>Klik for at redigere teksttypografierne i masteren
Andet niveau
Tredje niveau
Fjerde niveau
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fld id="{24C8C45C-947F-4981-8B3F-4F32E973C901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54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  <p:sldLayoutId id="2147484327" r:id="rId14"/>
    <p:sldLayoutId id="2147484328" r:id="rId15"/>
    <p:sldLayoutId id="2147484329" r:id="rId16"/>
    <p:sldLayoutId id="2147484330" r:id="rId17"/>
    <p:sldLayoutId id="2147484331" r:id="rId18"/>
    <p:sldLayoutId id="2147484332" r:id="rId19"/>
    <p:sldLayoutId id="2147484333" r:id="rId20"/>
    <p:sldLayoutId id="2147484334" r:id="rId21"/>
    <p:sldLayoutId id="2147484335" r:id="rId22"/>
    <p:sldLayoutId id="2147484336" r:id="rId23"/>
  </p:sldLayoutIdLst>
  <p:hf sldNum="0"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4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9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9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0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en.energinet.dk/Gas/Security-of-Supply/Storage-level/" TargetMode="External"/><Relationship Id="rId1" Type="http://schemas.openxmlformats.org/officeDocument/2006/relationships/slideLayout" Target="../slideLayouts/slideLayout3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86.xml"/><Relationship Id="rId4" Type="http://schemas.openxmlformats.org/officeDocument/2006/relationships/hyperlink" Target="https://agsi.gie.e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gsi.gie.eu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5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5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56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r.europa.eu/green-deal/about-green-deal/key-green-deal-energy-fil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8.xml"/><Relationship Id="rId1" Type="http://schemas.openxmlformats.org/officeDocument/2006/relationships/tags" Target="../tags/tag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1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443.xml"/><Relationship Id="rId1" Type="http://schemas.openxmlformats.org/officeDocument/2006/relationships/tags" Target="../tags/tag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443.xml"/><Relationship Id="rId1" Type="http://schemas.openxmlformats.org/officeDocument/2006/relationships/tags" Target="../tags/tag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443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443.xml"/><Relationship Id="rId1" Type="http://schemas.openxmlformats.org/officeDocument/2006/relationships/tags" Target="../tags/tag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443.xml"/><Relationship Id="rId1" Type="http://schemas.openxmlformats.org/officeDocument/2006/relationships/tags" Target="../tags/tag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443.xml"/><Relationship Id="rId1" Type="http://schemas.openxmlformats.org/officeDocument/2006/relationships/tags" Target="../tags/tag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443.xml"/><Relationship Id="rId1" Type="http://schemas.openxmlformats.org/officeDocument/2006/relationships/tags" Target="../tags/tag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4.xml"/><Relationship Id="rId1" Type="http://schemas.openxmlformats.org/officeDocument/2006/relationships/tags" Target="../tags/tag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afg.forsyningstilsynet.dk/h/42c520c9-70bc-4643-93f3-3f63bb755d28/6d9361a40cb0415b81f79219aaa79f2f?showExact=true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127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FFF7280-222F-4098-8AEC-67CD32FEF66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2772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1" imgH="520" progId="TCLayout.ActiveDocument.1">
                  <p:embed/>
                </p:oleObj>
              </mc:Choice>
              <mc:Fallback>
                <p:oleObj name="think-cell Slide" r:id="rId4" imgW="521" imgH="52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FFF7280-222F-4098-8AEC-67CD32FEF6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854BDF1E-0D26-40F8-879D-A1E7E0C40F7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4000" noProof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4B4FE3-C4B9-477E-9592-807D9379A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Shippers’ Forum	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256AEE5-DA7F-47BB-918A-36C8907A5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9 March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8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377"/>
            <a:fld id="{D6C43E05-5416-43CC-9354-A0F970D8A001}" type="datetime2">
              <a:rPr lang="da-DK">
                <a:solidFill>
                  <a:prstClr val="black"/>
                </a:solidFill>
              </a:rPr>
              <a:pPr defTabSz="914377"/>
              <a:t>9. marts 2023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377"/>
            <a:r>
              <a:rPr lang="da-DK">
                <a:solidFill>
                  <a:prstClr val="black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black"/>
                </a:solidFill>
              </a:rPr>
              <a:pPr defTabSz="914377"/>
              <a:t>10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 situation</a:t>
            </a:r>
          </a:p>
        </p:txBody>
      </p:sp>
      <p:sp>
        <p:nvSpPr>
          <p:cNvPr id="9" name="Afrundet rektangel 8"/>
          <p:cNvSpPr/>
          <p:nvPr/>
        </p:nvSpPr>
        <p:spPr>
          <a:xfrm>
            <a:off x="2280955" y="1316765"/>
            <a:ext cx="4567159" cy="672075"/>
          </a:xfrm>
          <a:prstGeom prst="roundRect">
            <a:avLst>
              <a:gd name="adj" fmla="val 17403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THIS WINTER (22/23)</a:t>
            </a:r>
          </a:p>
        </p:txBody>
      </p:sp>
      <p:sp>
        <p:nvSpPr>
          <p:cNvPr id="10" name="Afrundet rektangel 9"/>
          <p:cNvSpPr/>
          <p:nvPr/>
        </p:nvSpPr>
        <p:spPr>
          <a:xfrm>
            <a:off x="2240865" y="3128959"/>
            <a:ext cx="4567159" cy="978248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Expected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stable. </a:t>
            </a:r>
          </a:p>
          <a:p>
            <a:pPr algn="ctr"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Volatile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Low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production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Slightly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consumption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11" name="Afrundet rektangel 10"/>
          <p:cNvSpPr/>
          <p:nvPr/>
        </p:nvSpPr>
        <p:spPr>
          <a:xfrm>
            <a:off x="6933123" y="1322637"/>
            <a:ext cx="4512499" cy="672075"/>
          </a:xfrm>
          <a:prstGeom prst="roundRect">
            <a:avLst>
              <a:gd name="adj" fmla="val 17403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NEXT WINTER (23/24)</a:t>
            </a:r>
          </a:p>
        </p:txBody>
      </p:sp>
      <p:sp>
        <p:nvSpPr>
          <p:cNvPr id="12" name="Afrundet rektangel 11"/>
          <p:cNvSpPr/>
          <p:nvPr/>
        </p:nvSpPr>
        <p:spPr>
          <a:xfrm>
            <a:off x="2260326" y="2077064"/>
            <a:ext cx="4567159" cy="96367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Expected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stable. </a:t>
            </a:r>
          </a:p>
          <a:p>
            <a:pPr algn="ctr"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Volatile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gas from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Russia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Increased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LNG.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13" name="Afrundet rektangel 12"/>
          <p:cNvSpPr/>
          <p:nvPr/>
        </p:nvSpPr>
        <p:spPr>
          <a:xfrm>
            <a:off x="677926" y="3124958"/>
            <a:ext cx="1459737" cy="1011543"/>
          </a:xfrm>
          <a:prstGeom prst="roundRect">
            <a:avLst>
              <a:gd name="adj" fmla="val 699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ELEC.</a:t>
            </a:r>
          </a:p>
        </p:txBody>
      </p:sp>
      <p:sp>
        <p:nvSpPr>
          <p:cNvPr id="14" name="Afrundet rektangel 13"/>
          <p:cNvSpPr/>
          <p:nvPr/>
        </p:nvSpPr>
        <p:spPr>
          <a:xfrm>
            <a:off x="697387" y="2082248"/>
            <a:ext cx="1459739" cy="958488"/>
          </a:xfrm>
          <a:prstGeom prst="roundRect">
            <a:avLst>
              <a:gd name="adj" fmla="val 820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</a:t>
            </a:r>
          </a:p>
        </p:txBody>
      </p:sp>
      <p:sp>
        <p:nvSpPr>
          <p:cNvPr id="16" name="Afrundet rektangel 15"/>
          <p:cNvSpPr/>
          <p:nvPr/>
        </p:nvSpPr>
        <p:spPr>
          <a:xfrm>
            <a:off x="6911224" y="3119959"/>
            <a:ext cx="4539475" cy="987248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Challeging</a:t>
            </a:r>
            <a:r>
              <a:rPr lang="da-DK" sz="1867" dirty="0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Low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production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 Europe.</a:t>
            </a:r>
          </a:p>
        </p:txBody>
      </p:sp>
      <p:sp>
        <p:nvSpPr>
          <p:cNvPr id="17" name="Afrundet rektangel 16"/>
          <p:cNvSpPr/>
          <p:nvPr/>
        </p:nvSpPr>
        <p:spPr>
          <a:xfrm>
            <a:off x="6923495" y="2082246"/>
            <a:ext cx="4522124" cy="958489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Challeging</a:t>
            </a:r>
            <a:r>
              <a:rPr lang="da-DK" sz="1867" dirty="0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algn="ctr"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possiblities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for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storage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filling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0" name="Afrundet rektangel 19"/>
          <p:cNvSpPr/>
          <p:nvPr/>
        </p:nvSpPr>
        <p:spPr>
          <a:xfrm>
            <a:off x="681943" y="4206758"/>
            <a:ext cx="1459740" cy="840561"/>
          </a:xfrm>
          <a:prstGeom prst="roundRect">
            <a:avLst>
              <a:gd name="adj" fmla="val 820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OIL</a:t>
            </a:r>
          </a:p>
        </p:txBody>
      </p:sp>
      <p:sp>
        <p:nvSpPr>
          <p:cNvPr id="21" name="Afrundet rektangel 20"/>
          <p:cNvSpPr/>
          <p:nvPr/>
        </p:nvSpPr>
        <p:spPr>
          <a:xfrm>
            <a:off x="681943" y="5127141"/>
            <a:ext cx="1459741" cy="871567"/>
          </a:xfrm>
          <a:prstGeom prst="roundRect">
            <a:avLst>
              <a:gd name="adj" fmla="val 820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HEAT &amp; BIOMASS</a:t>
            </a:r>
          </a:p>
        </p:txBody>
      </p:sp>
      <p:sp>
        <p:nvSpPr>
          <p:cNvPr id="22" name="Afrundet rektangel 21"/>
          <p:cNvSpPr/>
          <p:nvPr/>
        </p:nvSpPr>
        <p:spPr>
          <a:xfrm>
            <a:off x="2244885" y="4206758"/>
            <a:ext cx="4567159" cy="840561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br>
              <a:rPr lang="da-DK" sz="1867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3" name="Afrundet rektangel 22"/>
          <p:cNvSpPr/>
          <p:nvPr/>
        </p:nvSpPr>
        <p:spPr>
          <a:xfrm>
            <a:off x="6917680" y="4214083"/>
            <a:ext cx="4539475" cy="833236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Expected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stable.</a:t>
            </a:r>
          </a:p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Focus on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consequences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EU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sanctions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4" name="Afrundet rektangel 23"/>
          <p:cNvSpPr/>
          <p:nvPr/>
        </p:nvSpPr>
        <p:spPr>
          <a:xfrm>
            <a:off x="2244883" y="5127141"/>
            <a:ext cx="4567159" cy="871567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br>
              <a:rPr lang="da-DK" sz="1867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Higher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5" name="Afrundet rektangel 24"/>
          <p:cNvSpPr/>
          <p:nvPr/>
        </p:nvSpPr>
        <p:spPr>
          <a:xfrm>
            <a:off x="6917680" y="5137678"/>
            <a:ext cx="4539475" cy="861029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lang="da-DK" sz="1867" dirty="0">
              <a:solidFill>
                <a:srgbClr val="008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Gas Supply</a:t>
            </a:r>
            <a:endParaRPr lang="da-DK" sz="2667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Status and </a:t>
            </a:r>
            <a:r>
              <a:rPr lang="da-DK" dirty="0" err="1"/>
              <a:t>coming</a:t>
            </a:r>
            <a:r>
              <a:rPr lang="da-DK" dirty="0"/>
              <a:t> </a:t>
            </a:r>
            <a:r>
              <a:rPr lang="da-DK" dirty="0" err="1"/>
              <a:t>months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9. marts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11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12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Stable 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</a:t>
            </a:r>
            <a:endParaRPr lang="da-DK" sz="3467" cap="none" dirty="0">
              <a:solidFill>
                <a:srgbClr val="19767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9171465" y="4521322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FF0000"/>
              </a:solidFill>
            </a:endParaRPr>
          </a:p>
        </p:txBody>
      </p:sp>
      <p:sp>
        <p:nvSpPr>
          <p:cNvPr id="12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3516249" y="4711522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15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1089635" y="4695603"/>
            <a:ext cx="1728192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6503446" y="6260268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12109529" y="4485118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20" name="Afrundet rektangel 19"/>
          <p:cNvSpPr/>
          <p:nvPr/>
        </p:nvSpPr>
        <p:spPr>
          <a:xfrm>
            <a:off x="1871531" y="1658489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Danish gas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storage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is just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about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75%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full</a:t>
            </a:r>
            <a:endParaRPr lang="da-DK" sz="18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Ligebenet trekant 21"/>
          <p:cNvSpPr/>
          <p:nvPr/>
        </p:nvSpPr>
        <p:spPr>
          <a:xfrm rot="5400000">
            <a:off x="1205247" y="1747364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Afrundet rektangel 22"/>
          <p:cNvSpPr/>
          <p:nvPr/>
        </p:nvSpPr>
        <p:spPr>
          <a:xfrm>
            <a:off x="1871531" y="2357808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34% bio gas in the Danish gas system in 2022</a:t>
            </a:r>
          </a:p>
        </p:txBody>
      </p:sp>
      <p:sp>
        <p:nvSpPr>
          <p:cNvPr id="24" name="Afrundet rektangel 23"/>
          <p:cNvSpPr/>
          <p:nvPr/>
        </p:nvSpPr>
        <p:spPr>
          <a:xfrm>
            <a:off x="1861112" y="3022080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field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Tyra reopens in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winter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23/24</a:t>
            </a:r>
          </a:p>
        </p:txBody>
      </p:sp>
      <p:sp>
        <p:nvSpPr>
          <p:cNvPr id="25" name="Afrundet rektangel 24"/>
          <p:cNvSpPr/>
          <p:nvPr/>
        </p:nvSpPr>
        <p:spPr>
          <a:xfrm>
            <a:off x="1871531" y="3745242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 has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been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varies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lot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Currently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moderate.</a:t>
            </a:r>
          </a:p>
        </p:txBody>
      </p:sp>
      <p:sp>
        <p:nvSpPr>
          <p:cNvPr id="26" name="Afrundet rektangel 25"/>
          <p:cNvSpPr/>
          <p:nvPr/>
        </p:nvSpPr>
        <p:spPr>
          <a:xfrm>
            <a:off x="1871531" y="4444561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Ørsted has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contracted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8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TWh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Andel 2.6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TWh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Norwegian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gas via Baltic Pipe</a:t>
            </a:r>
          </a:p>
        </p:txBody>
      </p:sp>
      <p:sp>
        <p:nvSpPr>
          <p:cNvPr id="27" name="Afrundet rektangel 26"/>
          <p:cNvSpPr/>
          <p:nvPr/>
        </p:nvSpPr>
        <p:spPr>
          <a:xfrm>
            <a:off x="1861112" y="5075493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Less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Russian gas, but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much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more LNG in Europe</a:t>
            </a:r>
          </a:p>
        </p:txBody>
      </p:sp>
      <p:sp>
        <p:nvSpPr>
          <p:cNvPr id="28" name="Ligebenet trekant 27"/>
          <p:cNvSpPr/>
          <p:nvPr/>
        </p:nvSpPr>
        <p:spPr>
          <a:xfrm rot="5400000">
            <a:off x="1205247" y="2439487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Ligebenet trekant 28"/>
          <p:cNvSpPr/>
          <p:nvPr/>
        </p:nvSpPr>
        <p:spPr>
          <a:xfrm rot="5400000">
            <a:off x="1205247" y="3107791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Ligebenet trekant 29"/>
          <p:cNvSpPr/>
          <p:nvPr/>
        </p:nvSpPr>
        <p:spPr>
          <a:xfrm rot="5400000">
            <a:off x="1205247" y="3793241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Ligebenet trekant 30"/>
          <p:cNvSpPr/>
          <p:nvPr/>
        </p:nvSpPr>
        <p:spPr>
          <a:xfrm rot="5400000">
            <a:off x="1205247" y="4552861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Ligebenet trekant 31"/>
          <p:cNvSpPr/>
          <p:nvPr/>
        </p:nvSpPr>
        <p:spPr>
          <a:xfrm rot="5400000">
            <a:off x="1205247" y="5205245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4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Forward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market</a:t>
            </a:r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for gas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2"/>
          </p:nvPr>
        </p:nvSpPr>
        <p:spPr>
          <a:xfrm>
            <a:off x="277483" y="4696915"/>
            <a:ext cx="6144683" cy="1920213"/>
          </a:xfrm>
        </p:spPr>
        <p:txBody>
          <a:bodyPr>
            <a:no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 err="1"/>
              <a:t>Current</a:t>
            </a:r>
            <a:r>
              <a:rPr lang="da-DK" dirty="0"/>
              <a:t> situation of </a:t>
            </a:r>
            <a:r>
              <a:rPr lang="da-DK" dirty="0" err="1"/>
              <a:t>expectations</a:t>
            </a:r>
            <a:r>
              <a:rPr lang="da-DK" dirty="0"/>
              <a:t> in the </a:t>
            </a:r>
            <a:r>
              <a:rPr lang="da-DK" dirty="0" err="1"/>
              <a:t>market</a:t>
            </a:r>
            <a:br>
              <a:rPr lang="da-DK" dirty="0"/>
            </a:br>
            <a:endParaRPr lang="da-DK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The </a:t>
            </a:r>
            <a:r>
              <a:rPr lang="da-DK" dirty="0" err="1"/>
              <a:t>market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currently</a:t>
            </a:r>
            <a:r>
              <a:rPr lang="da-DK" dirty="0"/>
              <a:t> not </a:t>
            </a:r>
            <a:r>
              <a:rPr lang="da-DK" dirty="0" err="1"/>
              <a:t>expect</a:t>
            </a:r>
            <a:r>
              <a:rPr lang="da-DK" dirty="0"/>
              <a:t> </a:t>
            </a:r>
            <a:r>
              <a:rPr lang="da-DK" dirty="0" err="1"/>
              <a:t>significant</a:t>
            </a:r>
            <a:r>
              <a:rPr lang="da-DK" dirty="0"/>
              <a:t> </a:t>
            </a:r>
            <a:r>
              <a:rPr lang="da-DK" dirty="0" err="1"/>
              <a:t>increase</a:t>
            </a:r>
            <a:r>
              <a:rPr lang="da-DK" dirty="0"/>
              <a:t> in </a:t>
            </a:r>
            <a:r>
              <a:rPr lang="da-DK" dirty="0" err="1"/>
              <a:t>prices</a:t>
            </a:r>
            <a:r>
              <a:rPr lang="da-DK" dirty="0"/>
              <a:t> the </a:t>
            </a:r>
            <a:r>
              <a:rPr lang="da-DK" dirty="0" err="1"/>
              <a:t>coming</a:t>
            </a:r>
            <a:r>
              <a:rPr lang="da-DK" dirty="0"/>
              <a:t> </a:t>
            </a:r>
            <a:r>
              <a:rPr lang="da-DK" dirty="0" err="1"/>
              <a:t>months</a:t>
            </a:r>
            <a:r>
              <a:rPr lang="da-DK" dirty="0"/>
              <a:t> and </a:t>
            </a:r>
            <a:r>
              <a:rPr lang="da-DK" dirty="0" err="1"/>
              <a:t>years</a:t>
            </a:r>
            <a:r>
              <a:rPr lang="da-DK" dirty="0"/>
              <a:t>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3" y="1239491"/>
            <a:ext cx="10945216" cy="32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14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savings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911424" y="5470699"/>
            <a:ext cx="2592288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Last 12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months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January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+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February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2023:</a:t>
            </a: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911425" y="4869474"/>
            <a:ext cx="2845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600" b="1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Reduction</a:t>
            </a:r>
            <a:r>
              <a:rPr lang="da-DK" sz="16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 gas </a:t>
            </a:r>
            <a:r>
              <a:rPr lang="da-DK" sz="1600" b="1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consumption</a:t>
            </a:r>
            <a:r>
              <a:rPr lang="da-DK" sz="16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5615016" y="5583549"/>
            <a:ext cx="323016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Note: Pipeline gas,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being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natural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gas +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upgraded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bio gas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3119669" y="5470699"/>
            <a:ext cx="86409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21 pct.</a:t>
            </a: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26 pct.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5" y="1460221"/>
            <a:ext cx="9316383" cy="35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15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”Main scenario” for 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3" name="Billed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193948"/>
            <a:ext cx="8053117" cy="50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16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”Energy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savings</a:t>
            </a:r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-scenario” for 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9" y="1255348"/>
            <a:ext cx="7995455" cy="507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17</a:t>
            </a:fld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9" y="1397274"/>
            <a:ext cx="11814505" cy="4694567"/>
          </a:xfrm>
          <a:prstGeom prst="rect">
            <a:avLst/>
          </a:prstGeom>
        </p:spPr>
      </p:pic>
      <p:sp>
        <p:nvSpPr>
          <p:cNvPr id="8" name="Pladsholder til tekst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New DEA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website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updated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monthly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1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18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New DEA website, part 2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0" y="1021545"/>
            <a:ext cx="9437396" cy="559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EU </a:t>
            </a:r>
            <a:r>
              <a:rPr lang="da-DK" sz="5867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perspective</a:t>
            </a:r>
            <a:endParaRPr lang="da-DK" sz="2667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Status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9. marts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19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A96E5F3-DC33-4C4A-A9BE-3FFBC26EBA3B}"/>
              </a:ext>
            </a:extLst>
          </p:cNvPr>
          <p:cNvSpPr txBox="1"/>
          <p:nvPr/>
        </p:nvSpPr>
        <p:spPr>
          <a:xfrm>
            <a:off x="8632723" y="4021391"/>
            <a:ext cx="2057400" cy="307777"/>
          </a:xfrm>
          <a:prstGeom prst="rect">
            <a:avLst/>
          </a:prstGeom>
          <a:solidFill>
            <a:srgbClr val="0A515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Gathering Point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1C92E8D-46C0-49F5-8F09-F4C740B43972}"/>
              </a:ext>
            </a:extLst>
          </p:cNvPr>
          <p:cNvSpPr txBox="1"/>
          <p:nvPr/>
        </p:nvSpPr>
        <p:spPr>
          <a:xfrm>
            <a:off x="3878826" y="4021392"/>
            <a:ext cx="2057400" cy="307777"/>
          </a:xfrm>
          <a:prstGeom prst="rect">
            <a:avLst/>
          </a:prstGeom>
          <a:solidFill>
            <a:srgbClr val="0A515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Emergency Exits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DEA22E-B096-400E-A095-9EC009BEB38E}"/>
              </a:ext>
            </a:extLst>
          </p:cNvPr>
          <p:cNvSpPr txBox="1"/>
          <p:nvPr/>
        </p:nvSpPr>
        <p:spPr>
          <a:xfrm>
            <a:off x="6255775" y="4021392"/>
            <a:ext cx="2057400" cy="307777"/>
          </a:xfrm>
          <a:prstGeom prst="rect">
            <a:avLst/>
          </a:prstGeom>
          <a:solidFill>
            <a:srgbClr val="0A515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Defibrillator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078D61A-49E9-4909-9A3B-9DE845C697C7}"/>
              </a:ext>
            </a:extLst>
          </p:cNvPr>
          <p:cNvSpPr txBox="1"/>
          <p:nvPr/>
        </p:nvSpPr>
        <p:spPr>
          <a:xfrm>
            <a:off x="1501877" y="4021392"/>
            <a:ext cx="2057400" cy="307777"/>
          </a:xfrm>
          <a:prstGeom prst="rect">
            <a:avLst/>
          </a:prstGeom>
          <a:solidFill>
            <a:srgbClr val="0A515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Safety Guide</a:t>
            </a:r>
          </a:p>
        </p:txBody>
      </p:sp>
    </p:spTree>
    <p:extLst>
      <p:ext uri="{BB962C8B-B14F-4D97-AF65-F5344CB8AC3E}">
        <p14:creationId xmlns:p14="http://schemas.microsoft.com/office/powerpoint/2010/main" val="400833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5" y="1205418"/>
            <a:ext cx="9555368" cy="5170149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20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EU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Commission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likely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to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extent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reduction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regulation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17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21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>
          <a:xfrm>
            <a:off x="911424" y="470969"/>
            <a:ext cx="10800000" cy="835735"/>
          </a:xfrm>
        </p:spPr>
        <p:txBody>
          <a:bodyPr/>
          <a:lstStyle/>
          <a:p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EU ENERGY PLATFORM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286" y="1116865"/>
            <a:ext cx="8624277" cy="56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22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Pladsholder til tekst 3"/>
          <p:cNvSpPr txBox="1">
            <a:spLocks/>
          </p:cNvSpPr>
          <p:nvPr/>
        </p:nvSpPr>
        <p:spPr>
          <a:xfrm>
            <a:off x="1007435" y="-26532"/>
            <a:ext cx="10800000" cy="124813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2400" b="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ο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▪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r>
              <a:rPr lang="en-US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Joint purchasing of gas across EU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Afrundet rektangel 6"/>
          <p:cNvSpPr/>
          <p:nvPr/>
        </p:nvSpPr>
        <p:spPr>
          <a:xfrm>
            <a:off x="2079541" y="2258284"/>
            <a:ext cx="8363347" cy="723957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Transparency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information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exchange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on tender to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purchase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gas with a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volume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above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5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TWh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/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year</a:t>
            </a:r>
            <a:endParaRPr lang="da-DK" sz="18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Ligebenet trekant 7"/>
          <p:cNvSpPr/>
          <p:nvPr/>
        </p:nvSpPr>
        <p:spPr>
          <a:xfrm rot="5400000">
            <a:off x="1403144" y="2461083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Afrundet rektangel 8"/>
          <p:cNvSpPr/>
          <p:nvPr/>
        </p:nvSpPr>
        <p:spPr>
          <a:xfrm>
            <a:off x="2040889" y="3131580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Demand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aggregation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joint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purchasing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trough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 service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provider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</p:txBody>
      </p:sp>
      <p:sp>
        <p:nvSpPr>
          <p:cNvPr id="10" name="Afrundet rektangel 9"/>
          <p:cNvSpPr/>
          <p:nvPr/>
        </p:nvSpPr>
        <p:spPr>
          <a:xfrm>
            <a:off x="2063552" y="3792588"/>
            <a:ext cx="8352928" cy="689824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Participating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demand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aggregation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joint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puchasing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shall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open and transparent for all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natural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gas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undertakings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undertakings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consuming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gas</a:t>
            </a:r>
          </a:p>
        </p:txBody>
      </p:sp>
      <p:sp>
        <p:nvSpPr>
          <p:cNvPr id="11" name="Afrundet rektangel 10"/>
          <p:cNvSpPr/>
          <p:nvPr/>
        </p:nvSpPr>
        <p:spPr>
          <a:xfrm>
            <a:off x="2046099" y="4590068"/>
            <a:ext cx="8342509" cy="80913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Mandatory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the service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provider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with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volume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15 % of the total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volume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to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meet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the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filling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targets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  <p:sp>
        <p:nvSpPr>
          <p:cNvPr id="12" name="Afrundet rektangel 11"/>
          <p:cNvSpPr/>
          <p:nvPr/>
        </p:nvSpPr>
        <p:spPr>
          <a:xfrm>
            <a:off x="2053133" y="5476024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Purchasing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Consortium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</p:txBody>
      </p:sp>
      <p:sp>
        <p:nvSpPr>
          <p:cNvPr id="14" name="Ligebenet trekant 13"/>
          <p:cNvSpPr/>
          <p:nvPr/>
        </p:nvSpPr>
        <p:spPr>
          <a:xfrm rot="5400000">
            <a:off x="1410940" y="3261332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Ligebenet trekant 14"/>
          <p:cNvSpPr/>
          <p:nvPr/>
        </p:nvSpPr>
        <p:spPr>
          <a:xfrm rot="5400000">
            <a:off x="1410940" y="4008651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Ligebenet trekant 15"/>
          <p:cNvSpPr/>
          <p:nvPr/>
        </p:nvSpPr>
        <p:spPr>
          <a:xfrm rot="5400000">
            <a:off x="1403144" y="4779137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Ligebenet trekant 16"/>
          <p:cNvSpPr/>
          <p:nvPr/>
        </p:nvSpPr>
        <p:spPr>
          <a:xfrm rot="5400000">
            <a:off x="1410940" y="5519067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431371" y="873622"/>
            <a:ext cx="10561173" cy="136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endParaRPr lang="en-US" sz="1867" dirty="0">
              <a:solidFill>
                <a:srgbClr val="000000"/>
              </a:solidFill>
              <a:latin typeface="Arial"/>
            </a:endParaRPr>
          </a:p>
          <a:p>
            <a:pPr defTabSz="1091563"/>
            <a:r>
              <a:rPr lang="en-US" sz="2133" dirty="0">
                <a:solidFill>
                  <a:srgbClr val="000000"/>
                </a:solidFill>
                <a:latin typeface="Arial"/>
              </a:rPr>
              <a:t>The regulation </a:t>
            </a:r>
            <a:r>
              <a:rPr lang="da-DK" sz="2133" dirty="0">
                <a:solidFill>
                  <a:srgbClr val="000000"/>
                </a:solidFill>
                <a:latin typeface="Arial"/>
              </a:rPr>
              <a:t>of </a:t>
            </a:r>
            <a:r>
              <a:rPr lang="en-US" sz="2133" dirty="0">
                <a:solidFill>
                  <a:srgbClr val="000000"/>
                </a:solidFill>
                <a:latin typeface="Arial"/>
              </a:rPr>
              <a:t>solidarity, coordination of gas purchases, exchanges of gas and reliable price benchmarks set a legal framework for joint purchasing of gas and holds the following items: </a:t>
            </a:r>
            <a:endParaRPr lang="da-DK" sz="213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2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>
          <a:xfrm>
            <a:off x="859931" y="360197"/>
            <a:ext cx="10800000" cy="835735"/>
          </a:xfrm>
        </p:spPr>
        <p:txBody>
          <a:bodyPr/>
          <a:lstStyle/>
          <a:p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Company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Cooperation</a:t>
            </a:r>
            <a:endParaRPr lang="da-DK" cap="none" dirty="0">
              <a:solidFill>
                <a:srgbClr val="19767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02" y="2276872"/>
            <a:ext cx="5540529" cy="345638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220" y="2276872"/>
            <a:ext cx="5228563" cy="3410504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6596220" y="1340962"/>
            <a:ext cx="46085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2667" b="1" dirty="0">
                <a:solidFill>
                  <a:srgbClr val="000000"/>
                </a:solidFill>
                <a:latin typeface="Arial"/>
              </a:rPr>
              <a:t>Agent on-</a:t>
            </a:r>
            <a:r>
              <a:rPr lang="da-DK" sz="2667" b="1" dirty="0" err="1">
                <a:solidFill>
                  <a:srgbClr val="000000"/>
                </a:solidFill>
                <a:latin typeface="Arial"/>
              </a:rPr>
              <a:t>behalf</a:t>
            </a:r>
            <a:r>
              <a:rPr lang="da-DK" sz="2667" b="1" dirty="0">
                <a:solidFill>
                  <a:srgbClr val="000000"/>
                </a:solidFill>
                <a:latin typeface="Arial"/>
              </a:rPr>
              <a:t> model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730581" y="1397147"/>
            <a:ext cx="46085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2667" b="1" dirty="0">
                <a:solidFill>
                  <a:srgbClr val="000000"/>
                </a:solidFill>
                <a:latin typeface="Arial"/>
              </a:rPr>
              <a:t>Central </a:t>
            </a:r>
            <a:r>
              <a:rPr lang="da-DK" sz="2667" b="1" dirty="0" err="1">
                <a:solidFill>
                  <a:srgbClr val="000000"/>
                </a:solidFill>
                <a:latin typeface="Arial"/>
              </a:rPr>
              <a:t>buyer</a:t>
            </a:r>
            <a:r>
              <a:rPr lang="da-DK" sz="2667" b="1" dirty="0">
                <a:solidFill>
                  <a:srgbClr val="000000"/>
                </a:solidFill>
                <a:latin typeface="Arial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3671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9. marts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24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>
          <a:xfrm>
            <a:off x="695445" y="356659"/>
            <a:ext cx="10800000" cy="835735"/>
          </a:xfrm>
        </p:spPr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NEXT STEP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>
          <a:xfrm>
            <a:off x="695445" y="1508788"/>
            <a:ext cx="11208000" cy="4617721"/>
          </a:xfrm>
        </p:spPr>
        <p:txBody>
          <a:bodyPr>
            <a:normAutofit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The Commission with </a:t>
            </a:r>
            <a:r>
              <a:rPr lang="en-US" sz="2667" dirty="0" err="1"/>
              <a:t>Prisma</a:t>
            </a:r>
            <a:r>
              <a:rPr lang="en-US" sz="2667" dirty="0"/>
              <a:t> held a workshop on 7th March, where the </a:t>
            </a:r>
            <a:r>
              <a:rPr lang="en-US" sz="2667" dirty="0" err="1"/>
              <a:t>AggregateEU</a:t>
            </a:r>
            <a:r>
              <a:rPr lang="en-US" sz="2667" dirty="0"/>
              <a:t> platform presented. </a:t>
            </a:r>
          </a:p>
          <a:p>
            <a:r>
              <a:rPr lang="da-DK" sz="2667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In March and start April companies can register on platform and put the first volume to demand aggregation on the platform. </a:t>
            </a:r>
          </a:p>
          <a:p>
            <a:r>
              <a:rPr lang="da-DK" sz="2667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sz="2667" dirty="0"/>
              <a:t>First tender </a:t>
            </a:r>
            <a:r>
              <a:rPr lang="da-DK" sz="2667" dirty="0" err="1"/>
              <a:t>will</a:t>
            </a:r>
            <a:r>
              <a:rPr lang="da-DK" sz="2667" dirty="0"/>
              <a:t> </a:t>
            </a:r>
            <a:r>
              <a:rPr lang="da-DK" sz="2667" dirty="0" err="1"/>
              <a:t>be</a:t>
            </a:r>
            <a:r>
              <a:rPr lang="da-DK" sz="2667" dirty="0"/>
              <a:t> held </a:t>
            </a:r>
            <a:r>
              <a:rPr lang="da-DK" sz="2667" dirty="0" err="1"/>
              <a:t>mid</a:t>
            </a:r>
            <a:r>
              <a:rPr lang="da-DK" sz="2667" dirty="0"/>
              <a:t>-April 2023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a-DK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sz="2667" dirty="0"/>
              <a:t>The Danish Energy Agency </a:t>
            </a:r>
            <a:r>
              <a:rPr lang="da-DK" sz="2667" dirty="0" err="1"/>
              <a:t>encourge</a:t>
            </a:r>
            <a:r>
              <a:rPr lang="da-DK" sz="2667" dirty="0"/>
              <a:t> Danish </a:t>
            </a:r>
            <a:r>
              <a:rPr lang="da-DK" sz="2667" dirty="0" err="1"/>
              <a:t>companies</a:t>
            </a:r>
            <a:r>
              <a:rPr lang="da-DK" sz="2667" dirty="0"/>
              <a:t> to </a:t>
            </a:r>
            <a:r>
              <a:rPr lang="da-DK" sz="2667" dirty="0" err="1"/>
              <a:t>take</a:t>
            </a:r>
            <a:r>
              <a:rPr lang="da-DK" sz="2667" dirty="0"/>
              <a:t> part in </a:t>
            </a:r>
            <a:r>
              <a:rPr lang="da-DK" sz="2667" dirty="0" err="1"/>
              <a:t>demand</a:t>
            </a:r>
            <a:r>
              <a:rPr lang="da-DK" sz="2667" dirty="0"/>
              <a:t> </a:t>
            </a:r>
            <a:r>
              <a:rPr lang="en-US" sz="2667" dirty="0"/>
              <a:t>aggregation</a:t>
            </a:r>
            <a:r>
              <a:rPr lang="da-DK" sz="2667" dirty="0"/>
              <a:t> and joint </a:t>
            </a:r>
            <a:r>
              <a:rPr lang="da-DK" sz="2667" dirty="0" err="1"/>
              <a:t>purchasing</a:t>
            </a:r>
            <a:r>
              <a:rPr lang="da-DK" sz="2667" dirty="0"/>
              <a:t> via </a:t>
            </a:r>
            <a:r>
              <a:rPr lang="da-DK" sz="2667" dirty="0" err="1"/>
              <a:t>AggregateEU</a:t>
            </a:r>
            <a:r>
              <a:rPr lang="da-DK" sz="2667" dirty="0"/>
              <a:t> and Prisma. 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a-DK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a-DK" sz="2133" dirty="0"/>
          </a:p>
        </p:txBody>
      </p:sp>
    </p:spTree>
    <p:extLst>
      <p:ext uri="{BB962C8B-B14F-4D97-AF65-F5344CB8AC3E}">
        <p14:creationId xmlns:p14="http://schemas.microsoft.com/office/powerpoint/2010/main" val="25958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9. marts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25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5AD5327-98DE-4FB2-93A4-F5849A930B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9791" y="3780149"/>
            <a:ext cx="6452419" cy="1470041"/>
          </a:xfrm>
        </p:spPr>
        <p:txBody>
          <a:bodyPr/>
          <a:lstStyle/>
          <a:p>
            <a:r>
              <a:rPr lang="da-DK" dirty="0"/>
              <a:t>	Security of </a:t>
            </a:r>
            <a:r>
              <a:rPr lang="da-DK" dirty="0" err="1"/>
              <a:t>supply</a:t>
            </a:r>
            <a:r>
              <a:rPr lang="da-DK" dirty="0"/>
              <a:t> 	</a:t>
            </a:r>
          </a:p>
        </p:txBody>
      </p:sp>
      <p:pic>
        <p:nvPicPr>
          <p:cNvPr id="6" name="Pladsholder til billede 5" descr="Et billede, der indeholder pil&#10;&#10;Automatisk genereret beskrivelse">
            <a:extLst>
              <a:ext uri="{FF2B5EF4-FFF2-40B4-BE49-F238E27FC236}">
                <a16:creationId xmlns:a16="http://schemas.microsoft.com/office/drawing/2014/main" id="{2DE0ECBB-2131-40B0-833B-BB40EF49F38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A641EA8-DE6B-4B5E-9549-BD2281E5CB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Birgitte Troelsen, Energinet</a:t>
            </a:r>
          </a:p>
        </p:txBody>
      </p:sp>
    </p:spTree>
    <p:extLst>
      <p:ext uri="{BB962C8B-B14F-4D97-AF65-F5344CB8AC3E}">
        <p14:creationId xmlns:p14="http://schemas.microsoft.com/office/powerpoint/2010/main" val="2538864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518DC-F2A1-8CE6-2C73-F6C489CB7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Security of </a:t>
            </a:r>
            <a:r>
              <a:rPr lang="da-DK" dirty="0" err="1"/>
              <a:t>supply</a:t>
            </a:r>
            <a:r>
              <a:rPr lang="da-DK" dirty="0"/>
              <a:t>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7F11003-AF23-AE7F-3EB8-1F7D9307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8B2A5E9-E848-5A1E-5C75-AFA6334A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3721" y="6528091"/>
            <a:ext cx="8182359" cy="18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  <a:hlinkClick r:id="rId2"/>
              </a:rPr>
              <a:t>Storage </a:t>
            </a: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  <a:hlinkClick r:id="rId2"/>
              </a:rPr>
              <a:t>level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  <a:hlinkClick r:id="rId2"/>
              </a:rPr>
              <a:t> (energinet.dk)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1D82FD4-4BCE-5020-E7B2-9970F913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50" b="0" i="0" u="none" strike="noStrike" kern="1200" cap="none" spc="0" normalizeH="0" baseline="0" noProof="0" smtClean="0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B384F2E-5F23-2FA2-62A1-DC33A74E2301}"/>
              </a:ext>
            </a:extLst>
          </p:cNvPr>
          <p:cNvSpPr txBox="1"/>
          <p:nvPr/>
        </p:nvSpPr>
        <p:spPr>
          <a:xfrm>
            <a:off x="8204210" y="2528992"/>
            <a:ext cx="3858016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High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inventory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gas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level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for the season 75%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100%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filled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by November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EU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filling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target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of 45%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fulfilled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February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100BB09-D731-3D85-D510-DDBA5797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47" y="1893299"/>
            <a:ext cx="7453635" cy="43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815A57D-02E6-1F08-8CDC-99DACD9C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85EBF99-D865-64A2-14FD-CF98163D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4D61C64-2D3E-6BD3-8BF7-2EC37073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5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a-DK" sz="105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6E9DFEC-39C2-83F1-70AB-FD53C9D6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2" y="2369544"/>
            <a:ext cx="5129060" cy="267394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D5F1959-8D78-8EE6-DE9C-B80DCCB9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08" y="2369544"/>
            <a:ext cx="5149220" cy="26739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D3036FE8-13DA-B9D6-B225-6B40CAE7295B}"/>
              </a:ext>
            </a:extLst>
          </p:cNvPr>
          <p:cNvSpPr txBox="1"/>
          <p:nvPr/>
        </p:nvSpPr>
        <p:spPr>
          <a:xfrm>
            <a:off x="820272" y="1916113"/>
            <a:ext cx="51290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February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2022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0B6A519-EAF7-F508-FA69-02344D4C7DE5}"/>
              </a:ext>
            </a:extLst>
          </p:cNvPr>
          <p:cNvSpPr txBox="1"/>
          <p:nvPr/>
        </p:nvSpPr>
        <p:spPr>
          <a:xfrm>
            <a:off x="6305012" y="1890902"/>
            <a:ext cx="51290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February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2023</a:t>
            </a:r>
          </a:p>
        </p:txBody>
      </p:sp>
      <p:sp>
        <p:nvSpPr>
          <p:cNvPr id="14" name="Pladsholder til sidefod 4">
            <a:extLst>
              <a:ext uri="{FF2B5EF4-FFF2-40B4-BE49-F238E27FC236}">
                <a16:creationId xmlns:a16="http://schemas.microsoft.com/office/drawing/2014/main" id="{5E805DBB-FD56-4054-68B7-843497EC047B}"/>
              </a:ext>
            </a:extLst>
          </p:cNvPr>
          <p:cNvSpPr txBox="1">
            <a:spLocks/>
          </p:cNvSpPr>
          <p:nvPr/>
        </p:nvSpPr>
        <p:spPr>
          <a:xfrm>
            <a:off x="1011111" y="5319402"/>
            <a:ext cx="249820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alibri Light"/>
                <a:ea typeface="+mn-ea"/>
                <a:cs typeface="+mn-cs"/>
                <a:hlinkClick r:id="rId4"/>
              </a:rPr>
              <a:t>https://gasdashboard.entsog.eu/#map-flows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8C9CB27-34A4-9C1F-FF01-A4D3102E206B}"/>
              </a:ext>
            </a:extLst>
          </p:cNvPr>
          <p:cNvSpPr txBox="1">
            <a:spLocks/>
          </p:cNvSpPr>
          <p:nvPr/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1200" cap="all" spc="0" normalizeH="0" baseline="0" noProof="0" dirty="0" err="1">
                <a:ln>
                  <a:noFill/>
                </a:ln>
                <a:solidFill>
                  <a:srgbClr val="008B8B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Physical</a:t>
            </a:r>
            <a:r>
              <a:rPr kumimoji="0" lang="da-DK" sz="4000" b="0" i="0" u="none" strike="noStrike" kern="1200" cap="all" spc="0" normalizeH="0" baseline="0" noProof="0" dirty="0">
                <a:ln>
                  <a:noFill/>
                </a:ln>
                <a:solidFill>
                  <a:srgbClr val="008B8B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 gas flow to Europe</a:t>
            </a:r>
          </a:p>
        </p:txBody>
      </p:sp>
    </p:spTree>
    <p:extLst>
      <p:ext uri="{BB962C8B-B14F-4D97-AF65-F5344CB8AC3E}">
        <p14:creationId xmlns:p14="http://schemas.microsoft.com/office/powerpoint/2010/main" val="33794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73EB6-DEB7-138C-1A3F-2FE15C03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PROGRAMME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F11AC7-F7F4-3431-51C4-3C71B4A9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/>
              <a:t>13:00	Welcome </a:t>
            </a:r>
            <a:r>
              <a:rPr lang="en-US" sz="1600" dirty="0"/>
              <a:t>– </a:t>
            </a:r>
            <a:r>
              <a:rPr lang="en-US" sz="1400" i="1" dirty="0"/>
              <a:t>Clement Johan Ulrichsen, Energinet</a:t>
            </a:r>
            <a:endParaRPr lang="en-US" sz="1600" i="1" dirty="0"/>
          </a:p>
          <a:p>
            <a:r>
              <a:rPr lang="en-US" sz="1600" b="1" dirty="0"/>
              <a:t>13:05	Danish Energy Agency </a:t>
            </a:r>
            <a:r>
              <a:rPr lang="en-US" sz="1600" dirty="0"/>
              <a:t>– </a:t>
            </a:r>
            <a:r>
              <a:rPr lang="en-US" sz="1400" i="1" dirty="0"/>
              <a:t>Jane Glindvad Kristensen, Danish Energy Agency</a:t>
            </a:r>
            <a:endParaRPr lang="en-US" sz="1600" i="1" dirty="0"/>
          </a:p>
          <a:p>
            <a:r>
              <a:rPr lang="en-US" sz="1600" b="1" dirty="0"/>
              <a:t>13:25	Security of Supply </a:t>
            </a:r>
            <a:r>
              <a:rPr lang="en-US" sz="1600" dirty="0"/>
              <a:t>– </a:t>
            </a:r>
            <a:r>
              <a:rPr lang="en-US" sz="1400" i="1" dirty="0"/>
              <a:t>Birgitte Troelsen, Energinet</a:t>
            </a:r>
            <a:endParaRPr lang="en-US" sz="1600" i="1" dirty="0"/>
          </a:p>
          <a:p>
            <a:r>
              <a:rPr lang="en-US" sz="1600" b="1" dirty="0"/>
              <a:t>13:35	Gas Storage Denmark </a:t>
            </a:r>
            <a:r>
              <a:rPr lang="en-US" sz="1600" dirty="0"/>
              <a:t>– </a:t>
            </a:r>
            <a:r>
              <a:rPr lang="en-US" sz="1400" i="1" dirty="0"/>
              <a:t>Iliana Nygaard, Gas Storage Denmark</a:t>
            </a:r>
            <a:endParaRPr lang="en-US" sz="1600" i="1" dirty="0"/>
          </a:p>
          <a:p>
            <a:r>
              <a:rPr lang="en-US" sz="1600" b="1" dirty="0">
                <a:solidFill>
                  <a:schemeClr val="accent1"/>
                </a:solidFill>
              </a:rPr>
              <a:t>13:55	BREAK</a:t>
            </a:r>
          </a:p>
          <a:p>
            <a:r>
              <a:rPr lang="en-US" sz="1600" b="1" dirty="0"/>
              <a:t>14:25	Current Cases and Pipeline </a:t>
            </a:r>
            <a:r>
              <a:rPr lang="en-US" sz="1600" dirty="0"/>
              <a:t>– </a:t>
            </a:r>
            <a:r>
              <a:rPr lang="en-US" sz="1400" i="1" dirty="0"/>
              <a:t>Peter Lyk-Jensen, Danish Utility Regulator</a:t>
            </a:r>
            <a:endParaRPr lang="en-US" sz="1600" i="1" dirty="0"/>
          </a:p>
          <a:p>
            <a:r>
              <a:rPr lang="en-US" sz="1600" b="1" dirty="0"/>
              <a:t>14:40	Revenue </a:t>
            </a:r>
            <a:r>
              <a:rPr lang="en-US" sz="1600" b="1"/>
              <a:t>cap regulation on Gas-TO </a:t>
            </a:r>
            <a:r>
              <a:rPr lang="en-US" sz="1600"/>
              <a:t>– </a:t>
            </a:r>
            <a:r>
              <a:rPr lang="en-US" sz="1400" i="1" dirty="0"/>
              <a:t>Tomas Skov Lauridsen, Danish Utility Regulator</a:t>
            </a:r>
          </a:p>
          <a:p>
            <a:r>
              <a:rPr lang="en-US" sz="1600" b="1" dirty="0"/>
              <a:t>15:00	Capacity</a:t>
            </a:r>
            <a:r>
              <a:rPr lang="en-US" sz="1600" dirty="0"/>
              <a:t> – </a:t>
            </a:r>
            <a:r>
              <a:rPr lang="en-US" sz="1400" i="1" dirty="0"/>
              <a:t>Lasse Ellebæk Krogh, Energinet</a:t>
            </a:r>
            <a:endParaRPr lang="en-US" sz="1600" i="1" dirty="0"/>
          </a:p>
          <a:p>
            <a:r>
              <a:rPr lang="en-US" sz="1600" b="1" dirty="0"/>
              <a:t>15:20	Balancing </a:t>
            </a:r>
            <a:r>
              <a:rPr lang="en-US" sz="1600" dirty="0"/>
              <a:t>– </a:t>
            </a:r>
            <a:r>
              <a:rPr lang="en-US" sz="1400" i="1" dirty="0"/>
              <a:t>Christian Rutherford, Energinet</a:t>
            </a:r>
            <a:endParaRPr lang="en-US" sz="1600" i="1" dirty="0"/>
          </a:p>
          <a:p>
            <a:r>
              <a:rPr lang="en-US" sz="1600" b="1" dirty="0"/>
              <a:t>15:40	Final Remarks </a:t>
            </a:r>
            <a:r>
              <a:rPr lang="en-US" sz="1600" dirty="0"/>
              <a:t>– </a:t>
            </a:r>
            <a:r>
              <a:rPr lang="en-US" sz="1400" i="1" dirty="0"/>
              <a:t>Clement Johan Ulrichsen, Energinet</a:t>
            </a:r>
            <a:endParaRPr lang="en-US" sz="1600" i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A315403-C1EE-EFE0-B50C-1B9DE5558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08BBE5D-66B0-FF91-B7C3-AE27938E36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503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F8F0B5-B51A-5778-4FF4-97748AE0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140" y="757679"/>
            <a:ext cx="10214464" cy="712414"/>
          </a:xfrm>
        </p:spPr>
        <p:txBody>
          <a:bodyPr/>
          <a:lstStyle/>
          <a:p>
            <a:r>
              <a:rPr lang="da-DK" dirty="0"/>
              <a:t>Supply to EU </a:t>
            </a:r>
            <a:r>
              <a:rPr lang="da-DK" dirty="0" err="1"/>
              <a:t>february</a:t>
            </a:r>
            <a:r>
              <a:rPr lang="da-DK" dirty="0"/>
              <a:t> 2022 and 2023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F59A08-C3B6-3328-A9C3-CBE4EACC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0F8A0B-C7A9-AF22-3C6C-3BD987C6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https://gasdashboard.entsog.eu/#map-flows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748A4E-B5DD-DDF0-0212-FE5E70F7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50" b="0" i="0" u="none" strike="noStrike" kern="1200" cap="none" spc="0" normalizeH="0" baseline="0" noProof="0" smtClean="0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617E671-756D-1DF5-8C4C-1992A050F2C8}"/>
              </a:ext>
            </a:extLst>
          </p:cNvPr>
          <p:cNvSpPr txBox="1"/>
          <p:nvPr/>
        </p:nvSpPr>
        <p:spPr>
          <a:xfrm>
            <a:off x="6757089" y="1936922"/>
            <a:ext cx="4074695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EU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supply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Feb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2023: 369 TWh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Storages: 33% (121 TWh)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LNG: 27% (100 TWh)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North Sea: 20% (74 TWh)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Other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20% (74 TWh)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2FC5746-4C81-FBD3-3556-703AF443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13" y="1936922"/>
            <a:ext cx="4114800" cy="388620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38E29C3-31DA-26B4-657B-EA463BFE4594}"/>
              </a:ext>
            </a:extLst>
          </p:cNvPr>
          <p:cNvSpPr txBox="1"/>
          <p:nvPr/>
        </p:nvSpPr>
        <p:spPr>
          <a:xfrm>
            <a:off x="6757088" y="4077481"/>
            <a:ext cx="4074695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EU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supply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Feb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2022: 399 TWh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Storages: 24% (96 TWh)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East: 22% (88 TWh)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LNG: 22% (88TWh)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North Sea: 20% (80 TWh)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Other: 12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% (47 TWh)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378F53FE-021C-7209-F484-B84D3BB5FE21}"/>
              </a:ext>
            </a:extLst>
          </p:cNvPr>
          <p:cNvSpPr txBox="1"/>
          <p:nvPr/>
        </p:nvSpPr>
        <p:spPr>
          <a:xfrm>
            <a:off x="1229497" y="2171988"/>
            <a:ext cx="1278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A7BD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Feb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A7BD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63952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C1949-294F-E6CA-1D56-E5F14B33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975661"/>
            <a:ext cx="10214464" cy="712414"/>
          </a:xfrm>
        </p:spPr>
        <p:txBody>
          <a:bodyPr/>
          <a:lstStyle/>
          <a:p>
            <a:r>
              <a:rPr lang="da-DK" dirty="0"/>
              <a:t>EU gas storage </a:t>
            </a:r>
            <a:r>
              <a:rPr lang="da-DK" dirty="0" err="1"/>
              <a:t>inventory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A4CCB3-412D-EE46-24E8-ADA02FE1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84A80E-0801-ACDF-9EB2-5A00E40A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50" b="0" i="0" u="none" strike="noStrike" kern="1200" cap="none" spc="0" normalizeH="0" baseline="0" noProof="0" smtClean="0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867D9A3-C8F8-5139-3396-05A4958CB595}"/>
              </a:ext>
            </a:extLst>
          </p:cNvPr>
          <p:cNvSpPr txBox="1"/>
          <p:nvPr/>
        </p:nvSpPr>
        <p:spPr>
          <a:xfrm>
            <a:off x="9306838" y="2267211"/>
            <a:ext cx="251295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1.3.2023: More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than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dobble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the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inventory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level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compared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to 1.3.2022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D14E489-5B45-153F-8B16-1D9C2CDD07B6}"/>
              </a:ext>
            </a:extLst>
          </p:cNvPr>
          <p:cNvGraphicFramePr>
            <a:graphicFrameLocks/>
          </p:cNvGraphicFramePr>
          <p:nvPr/>
        </p:nvGraphicFramePr>
        <p:xfrm>
          <a:off x="566591" y="2059672"/>
          <a:ext cx="7820025" cy="3967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5FAFFEC4-D555-AF91-85CD-2F3D6E1B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013" y="6398432"/>
            <a:ext cx="8182359" cy="18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A0C1C2"/>
                </a:solidFill>
                <a:effectLst/>
                <a:uLnTx/>
                <a:uFillTx/>
                <a:latin typeface="Calibri Light"/>
                <a:ea typeface="+mn-ea"/>
                <a:cs typeface="+mn-cs"/>
                <a:hlinkClick r:id="rId3"/>
              </a:rPr>
              <a:t>Gas Infrastructure Europe - AGSI (gie.eu)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A0C1C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51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89377" y="5826642"/>
            <a:ext cx="4777710" cy="373914"/>
          </a:xfrm>
        </p:spPr>
        <p:txBody>
          <a:bodyPr/>
          <a:lstStyle/>
          <a:p>
            <a:r>
              <a:rPr lang="da-DK" dirty="0"/>
              <a:t>Contact: btr@energinet.dk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80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9359F9A-34CF-4EFA-8F6D-5F95408DD1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Shipper’S</a:t>
            </a:r>
            <a:r>
              <a:rPr lang="da-DK"/>
              <a:t> forum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7372CF3-D97E-4FF4-A55D-298F7E332C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9 MARCH 2023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F69A99-84CA-2232-BC60-C8E5E2430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74EC3-33D5-41EB-B28E-49A14681F2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5267" y="6146800"/>
            <a:ext cx="956733" cy="366184"/>
          </a:xfrm>
          <a:prstGeom prst="rect">
            <a:avLst/>
          </a:prstGeom>
        </p:spPr>
        <p:txBody>
          <a:bodyPr/>
          <a:lstStyle/>
          <a:p>
            <a:pPr defTabSz="609585"/>
            <a:fld id="{94BFF388-B944-D942-957B-07F88FBC34F8}" type="slidenum">
              <a:rPr lang="en-US" sz="2400">
                <a:solidFill>
                  <a:srgbClr val="FFFFFF"/>
                </a:solidFill>
                <a:latin typeface="Trebuchet MS"/>
              </a:rPr>
              <a:pPr defTabSz="609585"/>
              <a:t>33</a:t>
            </a:fld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7916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123">
            <a:extLst>
              <a:ext uri="{FF2B5EF4-FFF2-40B4-BE49-F238E27FC236}">
                <a16:creationId xmlns:a16="http://schemas.microsoft.com/office/drawing/2014/main" id="{F096E5EA-A0F6-A4C0-599A-9E3A63C0596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6AA7B7">
              <a:alpha val="75000"/>
            </a:srgbClr>
          </a:solidFill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rgbClr val="41517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/>
            <a:endParaRPr lang="da-DK" sz="1467" b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415171"/>
                </a:solidFill>
                <a:latin typeface="Trebuchet MS"/>
              </a:rPr>
              <a:pPr defTabSz="609585"/>
              <a:t>34</a:t>
            </a:fld>
            <a:endParaRPr lang="en-US">
              <a:solidFill>
                <a:srgbClr val="415171"/>
              </a:solidFill>
              <a:latin typeface="Trebuchet MS"/>
            </a:endParaRPr>
          </a:p>
        </p:txBody>
      </p:sp>
      <p:sp>
        <p:nvSpPr>
          <p:cNvPr id="1124" name="Titel 1123">
            <a:extLst>
              <a:ext uri="{FF2B5EF4-FFF2-40B4-BE49-F238E27FC236}">
                <a16:creationId xmlns:a16="http://schemas.microsoft.com/office/drawing/2014/main" id="{E10EED38-9154-3741-B158-AA4377AD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509" y="83499"/>
            <a:ext cx="4390767" cy="729005"/>
          </a:xfrm>
        </p:spPr>
        <p:txBody>
          <a:bodyPr>
            <a:norm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Agenda</a:t>
            </a:r>
            <a:endParaRPr lang="da-DK" sz="1467" b="0" dirty="0">
              <a:solidFill>
                <a:schemeClr val="bg1"/>
              </a:solidFill>
            </a:endParaRPr>
          </a:p>
        </p:txBody>
      </p:sp>
      <p:sp>
        <p:nvSpPr>
          <p:cNvPr id="1131" name="Rectangle 1130">
            <a:extLst>
              <a:ext uri="{FF2B5EF4-FFF2-40B4-BE49-F238E27FC236}">
                <a16:creationId xmlns:a16="http://schemas.microsoft.com/office/drawing/2014/main" id="{CF015D2F-9CF2-4775-88E3-4DADDAB9C366}"/>
              </a:ext>
            </a:extLst>
          </p:cNvPr>
          <p:cNvSpPr/>
          <p:nvPr/>
        </p:nvSpPr>
        <p:spPr>
          <a:xfrm>
            <a:off x="9302393" y="5048252"/>
            <a:ext cx="230096" cy="287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a-DK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B6CC1006-B1BA-4AC9-A2BA-5C585D0DF922}"/>
              </a:ext>
            </a:extLst>
          </p:cNvPr>
          <p:cNvSpPr/>
          <p:nvPr/>
        </p:nvSpPr>
        <p:spPr>
          <a:xfrm>
            <a:off x="9581006" y="5123854"/>
            <a:ext cx="199553" cy="160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a-DK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72D07395-15A2-4FA5-98BB-B4DEE4BA1F81}"/>
              </a:ext>
            </a:extLst>
          </p:cNvPr>
          <p:cNvSpPr/>
          <p:nvPr/>
        </p:nvSpPr>
        <p:spPr>
          <a:xfrm>
            <a:off x="9864489" y="5227168"/>
            <a:ext cx="377459" cy="81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a-DK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" name="Titel 1123">
            <a:extLst>
              <a:ext uri="{FF2B5EF4-FFF2-40B4-BE49-F238E27FC236}">
                <a16:creationId xmlns:a16="http://schemas.microsoft.com/office/drawing/2014/main" id="{8BFC7EDB-D111-4790-AADA-38428386AE66}"/>
              </a:ext>
            </a:extLst>
          </p:cNvPr>
          <p:cNvSpPr txBox="1">
            <a:spLocks/>
          </p:cNvSpPr>
          <p:nvPr/>
        </p:nvSpPr>
        <p:spPr>
          <a:xfrm>
            <a:off x="155166" y="1845137"/>
            <a:ext cx="5987485" cy="349065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rgbClr val="41517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377" lvl="1" indent="-304792" defTabSz="609585">
              <a:buFont typeface="+mj-lt"/>
              <a:buAutoNum type="arabicPeriod"/>
            </a:pPr>
            <a:endParaRPr lang="da-DK" sz="1867" b="1" dirty="0">
              <a:solidFill>
                <a:srgbClr val="FFFFFF"/>
              </a:solidFill>
              <a:latin typeface="Trebuchet MS"/>
            </a:endParaRPr>
          </a:p>
          <a:p>
            <a:pPr marL="914377" lvl="1" indent="-304792" defTabSz="609585">
              <a:buFont typeface="+mj-lt"/>
              <a:buAutoNum type="arabicPeriod"/>
            </a:pPr>
            <a:r>
              <a:rPr lang="da-DK" sz="1867" b="1" dirty="0">
                <a:solidFill>
                  <a:srgbClr val="FFFFFF"/>
                </a:solidFill>
                <a:latin typeface="Trebuchet MS"/>
              </a:rPr>
              <a:t>CAPACITY OVERVIEW</a:t>
            </a:r>
          </a:p>
          <a:p>
            <a:pPr marL="914377" lvl="1" indent="-304792" defTabSz="609585">
              <a:buFont typeface="+mj-lt"/>
              <a:buAutoNum type="arabicPeriod"/>
            </a:pPr>
            <a:endParaRPr lang="da-DK" sz="1467" dirty="0">
              <a:solidFill>
                <a:srgbClr val="FFFFFF"/>
              </a:solidFill>
              <a:latin typeface="Trebuchet MS"/>
            </a:endParaRPr>
          </a:p>
          <a:p>
            <a:pPr marL="914377" lvl="1" indent="-304792" defTabSz="609585">
              <a:buFont typeface="+mj-lt"/>
              <a:buAutoNum type="arabicPeriod"/>
            </a:pPr>
            <a:r>
              <a:rPr lang="da-DK" sz="1867" b="1" dirty="0">
                <a:solidFill>
                  <a:srgbClr val="FFFFFF"/>
                </a:solidFill>
                <a:latin typeface="Trebuchet MS"/>
              </a:rPr>
              <a:t>CUSTOMER PORTAL -</a:t>
            </a:r>
            <a:r>
              <a:rPr lang="da-DK" sz="1867" b="1" dirty="0">
                <a:solidFill>
                  <a:srgbClr val="FFFFFF"/>
                </a:solidFill>
                <a:latin typeface="Trebuchet MS"/>
                <a:sym typeface="Wingdings" panose="05000000000000000000" pitchFamily="2" charset="2"/>
              </a:rPr>
              <a:t> NEW FEATURES</a:t>
            </a:r>
            <a:endParaRPr lang="da-DK" sz="1867" b="1" dirty="0">
              <a:solidFill>
                <a:srgbClr val="FFFFFF"/>
              </a:solidFill>
              <a:latin typeface="Trebuchet MS"/>
            </a:endParaRPr>
          </a:p>
          <a:p>
            <a:pPr marL="1828754" lvl="3" defTabSz="609585"/>
            <a:endParaRPr lang="da-DK" sz="1467" dirty="0">
              <a:solidFill>
                <a:srgbClr val="FFFFFF"/>
              </a:solidFill>
              <a:latin typeface="Trebuchet MS"/>
            </a:endParaRPr>
          </a:p>
          <a:p>
            <a:pPr marL="914377" lvl="1" indent="-304792" defTabSz="609585">
              <a:buFont typeface="+mj-lt"/>
              <a:buAutoNum type="arabicPeriod"/>
            </a:pPr>
            <a:r>
              <a:rPr lang="da-DK" sz="1867" b="1" dirty="0">
                <a:solidFill>
                  <a:srgbClr val="FFFFFF"/>
                </a:solidFill>
                <a:latin typeface="Trebuchet MS"/>
              </a:rPr>
              <a:t>VARIABLE INJECTION 1 APRIL</a:t>
            </a:r>
          </a:p>
          <a:p>
            <a:pPr marL="914377" lvl="1" indent="-304792" defTabSz="609585">
              <a:buFont typeface="+mj-lt"/>
              <a:buAutoNum type="arabicPeriod"/>
            </a:pPr>
            <a:endParaRPr lang="da-DK" sz="1867" b="1" dirty="0">
              <a:solidFill>
                <a:srgbClr val="FFFFFF"/>
              </a:solidFill>
              <a:latin typeface="Trebuchet MS"/>
            </a:endParaRPr>
          </a:p>
          <a:p>
            <a:pPr marL="914377" lvl="1" indent="-304792" defTabSz="609585">
              <a:buFont typeface="+mj-lt"/>
              <a:buAutoNum type="arabicPeriod"/>
            </a:pPr>
            <a:r>
              <a:rPr lang="da-DK" sz="1867" b="1" dirty="0">
                <a:solidFill>
                  <a:srgbClr val="FFFFFF"/>
                </a:solidFill>
                <a:latin typeface="Trebuchet MS"/>
              </a:rPr>
              <a:t>E-WORLD 2023</a:t>
            </a:r>
          </a:p>
          <a:p>
            <a:pPr marL="914377" lvl="1" indent="-304792" defTabSz="609585">
              <a:buFont typeface="+mj-lt"/>
              <a:buAutoNum type="arabicPeriod"/>
            </a:pPr>
            <a:endParaRPr lang="da-DK" sz="1867" b="1" dirty="0">
              <a:solidFill>
                <a:srgbClr val="FFFFFF"/>
              </a:solidFill>
              <a:latin typeface="Trebuchet MS"/>
            </a:endParaRPr>
          </a:p>
          <a:p>
            <a:pPr marL="914377" lvl="1" indent="-304792" defTabSz="609585">
              <a:buFont typeface="+mj-lt"/>
              <a:buAutoNum type="arabicPeriod"/>
            </a:pPr>
            <a:r>
              <a:rPr lang="da-DK" sz="1867" b="1" dirty="0">
                <a:solidFill>
                  <a:srgbClr val="FFFFFF"/>
                </a:solidFill>
                <a:latin typeface="Trebuchet MS"/>
              </a:rPr>
              <a:t>Q&amp;A</a:t>
            </a:r>
          </a:p>
          <a:p>
            <a:pPr marL="914377" lvl="1" indent="-304792" defTabSz="609585">
              <a:buFont typeface="+mj-lt"/>
              <a:buAutoNum type="arabicPeriod"/>
            </a:pPr>
            <a:endParaRPr lang="da-DK" sz="1867" b="1" dirty="0">
              <a:solidFill>
                <a:srgbClr val="FFFFFF"/>
              </a:solidFill>
              <a:latin typeface="Trebuchet MS"/>
            </a:endParaRPr>
          </a:p>
          <a:p>
            <a:pPr marL="914377" lvl="1" indent="-304792" defTabSz="609585">
              <a:buFont typeface="+mj-lt"/>
              <a:buAutoNum type="arabicPeriod"/>
            </a:pPr>
            <a:endParaRPr lang="da-DK" sz="1867" b="1" dirty="0">
              <a:solidFill>
                <a:srgbClr val="FFFFFF"/>
              </a:solidFill>
              <a:latin typeface="Trebuchet MS"/>
            </a:endParaRPr>
          </a:p>
          <a:p>
            <a:pPr marL="914377" lvl="1" indent="-304792" defTabSz="609585">
              <a:buFont typeface="+mj-lt"/>
              <a:buAutoNum type="arabicPeriod"/>
            </a:pPr>
            <a:endParaRPr lang="da-DK" sz="1867" b="1" dirty="0">
              <a:solidFill>
                <a:srgbClr val="FFFFFF"/>
              </a:solidFill>
              <a:latin typeface="Trebuchet MS"/>
            </a:endParaRPr>
          </a:p>
          <a:p>
            <a:pPr marL="1523962" lvl="2" indent="-304792" defTabSz="609585">
              <a:buFont typeface="+mj-lt"/>
              <a:buAutoNum type="arabicPeriod"/>
            </a:pPr>
            <a:endParaRPr lang="da-DK" sz="1467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842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123">
            <a:extLst>
              <a:ext uri="{FF2B5EF4-FFF2-40B4-BE49-F238E27FC236}">
                <a16:creationId xmlns:a16="http://schemas.microsoft.com/office/drawing/2014/main" id="{314D812D-1C08-490E-BCCA-7DE5FE088F5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6AA7B7">
              <a:alpha val="75000"/>
            </a:srgbClr>
          </a:solidFill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rgbClr val="41517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/>
            <a:endParaRPr lang="da-DK" sz="1467" b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415171"/>
                </a:solidFill>
                <a:latin typeface="Trebuchet MS"/>
              </a:rPr>
              <a:pPr defTabSz="609585"/>
              <a:t>35</a:t>
            </a:fld>
            <a:endParaRPr lang="en-US" dirty="0">
              <a:solidFill>
                <a:srgbClr val="415171"/>
              </a:solidFill>
              <a:latin typeface="Trebuchet MS"/>
            </a:endParaRPr>
          </a:p>
        </p:txBody>
      </p:sp>
      <p:sp>
        <p:nvSpPr>
          <p:cNvPr id="1124" name="Titel 1123">
            <a:extLst>
              <a:ext uri="{FF2B5EF4-FFF2-40B4-BE49-F238E27FC236}">
                <a16:creationId xmlns:a16="http://schemas.microsoft.com/office/drawing/2014/main" id="{E10EED38-9154-3741-B158-AA4377AD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3" y="250455"/>
            <a:ext cx="4881948" cy="572885"/>
          </a:xfrm>
        </p:spPr>
        <p:txBody>
          <a:bodyPr>
            <a:normAutofit/>
          </a:bodyPr>
          <a:lstStyle/>
          <a:p>
            <a:r>
              <a:rPr lang="da-DK" sz="2800" dirty="0" err="1">
                <a:solidFill>
                  <a:schemeClr val="bg1"/>
                </a:solidFill>
              </a:rPr>
              <a:t>Capacity</a:t>
            </a:r>
            <a:r>
              <a:rPr lang="da-DK" sz="2800" dirty="0">
                <a:solidFill>
                  <a:schemeClr val="bg1"/>
                </a:solidFill>
              </a:rPr>
              <a:t> overview</a:t>
            </a:r>
            <a:endParaRPr lang="da-DK" sz="1467" b="0" dirty="0">
              <a:solidFill>
                <a:schemeClr val="bg1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469A429-2FBD-4370-9DA7-7FD1E93BA081}"/>
              </a:ext>
            </a:extLst>
          </p:cNvPr>
          <p:cNvSpPr txBox="1">
            <a:spLocks/>
          </p:cNvSpPr>
          <p:nvPr/>
        </p:nvSpPr>
        <p:spPr>
          <a:xfrm>
            <a:off x="946264" y="1541123"/>
            <a:ext cx="4361457" cy="4462760"/>
          </a:xfrm>
          <a:prstGeom prst="rect">
            <a:avLst/>
          </a:prstGeom>
          <a:noFill/>
          <a:ln w="12700">
            <a:solidFill>
              <a:srgbClr val="415171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609585">
              <a:buFont typeface="Wingdings" panose="05000000000000000000" pitchFamily="2" charset="2"/>
              <a:buChar char="q"/>
            </a:pPr>
            <a:r>
              <a:rPr lang="da-DK" sz="2000" b="1" dirty="0">
                <a:solidFill>
                  <a:srgbClr val="FFFFFF"/>
                </a:solidFill>
                <a:latin typeface="Trebuchet MS"/>
              </a:rPr>
              <a:t>2023 - SOLD OUT</a:t>
            </a:r>
          </a:p>
          <a:p>
            <a:pPr marL="380990" indent="-380990" defTabSz="609585">
              <a:buFont typeface="Wingdings" panose="05000000000000000000" pitchFamily="2" charset="2"/>
              <a:buChar char="q"/>
            </a:pPr>
            <a:r>
              <a:rPr lang="da-DK" sz="2000" b="1" dirty="0">
                <a:solidFill>
                  <a:srgbClr val="FFFFFF"/>
                </a:solidFill>
                <a:latin typeface="Trebuchet MS"/>
              </a:rPr>
              <a:t>2024+ </a:t>
            </a:r>
            <a:r>
              <a:rPr lang="da-DK" sz="2000" b="1" dirty="0" err="1">
                <a:solidFill>
                  <a:srgbClr val="FFFFFF"/>
                </a:solidFill>
                <a:latin typeface="Trebuchet MS"/>
              </a:rPr>
              <a:t>available</a:t>
            </a:r>
            <a:r>
              <a:rPr lang="da-DK" sz="2000" b="1" dirty="0">
                <a:solidFill>
                  <a:srgbClr val="FFFFFF"/>
                </a:solidFill>
                <a:latin typeface="Trebuchet MS"/>
              </a:rPr>
              <a:t> for sale</a:t>
            </a:r>
          </a:p>
          <a:p>
            <a:pPr defTabSz="609585"/>
            <a:endParaRPr lang="da-DK" sz="2000" b="1" dirty="0">
              <a:solidFill>
                <a:srgbClr val="FFFFFF"/>
              </a:solidFill>
              <a:latin typeface="Trebuchet MS"/>
            </a:endParaRPr>
          </a:p>
          <a:p>
            <a:pPr defTabSz="609585"/>
            <a:r>
              <a:rPr lang="da-DK" sz="2000" b="1" dirty="0" err="1">
                <a:solidFill>
                  <a:srgbClr val="FFFFFF"/>
                </a:solidFill>
                <a:latin typeface="Trebuchet MS"/>
              </a:rPr>
              <a:t>Pricing</a:t>
            </a:r>
            <a:r>
              <a:rPr lang="da-DK" sz="2000" b="1" dirty="0">
                <a:solidFill>
                  <a:srgbClr val="FFFFFF"/>
                </a:solidFill>
                <a:latin typeface="Trebuchet MS"/>
              </a:rPr>
              <a:t>: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FF"/>
                </a:solidFill>
                <a:latin typeface="Trebuchet MS"/>
              </a:rPr>
              <a:t>120/60:    </a:t>
            </a:r>
            <a:r>
              <a:rPr lang="en-GB" sz="2000" b="1" dirty="0">
                <a:solidFill>
                  <a:srgbClr val="FFFFFF"/>
                </a:solidFill>
                <a:latin typeface="Trebuchet MS"/>
              </a:rPr>
              <a:t>4.0</a:t>
            </a:r>
            <a:r>
              <a:rPr lang="en-GB" sz="2000" dirty="0">
                <a:solidFill>
                  <a:srgbClr val="FFFFFF"/>
                </a:solidFill>
                <a:latin typeface="Trebuchet MS"/>
              </a:rPr>
              <a:t> €/MWh/year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FF"/>
                </a:solidFill>
                <a:latin typeface="Trebuchet MS"/>
              </a:rPr>
              <a:t>170/85:    </a:t>
            </a:r>
            <a:r>
              <a:rPr lang="en-GB" sz="2000" b="1" dirty="0">
                <a:solidFill>
                  <a:srgbClr val="FFFFFF"/>
                </a:solidFill>
                <a:latin typeface="Trebuchet MS"/>
              </a:rPr>
              <a:t>3.5</a:t>
            </a:r>
            <a:r>
              <a:rPr lang="en-GB" sz="2000" dirty="0">
                <a:solidFill>
                  <a:srgbClr val="FFFFFF"/>
                </a:solidFill>
                <a:latin typeface="Trebuchet MS"/>
              </a:rPr>
              <a:t> €/MWh/year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FF"/>
                </a:solidFill>
                <a:latin typeface="Trebuchet MS"/>
              </a:rPr>
              <a:t>170/170:  </a:t>
            </a:r>
            <a:r>
              <a:rPr lang="en-GB" sz="2000" b="1" dirty="0">
                <a:solidFill>
                  <a:srgbClr val="FFFFFF"/>
                </a:solidFill>
                <a:latin typeface="Trebuchet MS"/>
              </a:rPr>
              <a:t>3.0</a:t>
            </a:r>
            <a:r>
              <a:rPr lang="en-GB" sz="2000" dirty="0">
                <a:solidFill>
                  <a:srgbClr val="FFFFFF"/>
                </a:solidFill>
                <a:latin typeface="Trebuchet MS"/>
              </a:rPr>
              <a:t> €/MWh/year</a:t>
            </a:r>
          </a:p>
          <a:p>
            <a:pPr defTabSz="609585"/>
            <a:endParaRPr lang="en-GB" sz="2000" dirty="0">
              <a:solidFill>
                <a:srgbClr val="FFFFFF"/>
              </a:solidFill>
              <a:latin typeface="Trebuchet MS"/>
            </a:endParaRPr>
          </a:p>
          <a:p>
            <a:pPr defTabSz="609585"/>
            <a:r>
              <a:rPr lang="en-GB" sz="2000" b="1" dirty="0">
                <a:solidFill>
                  <a:srgbClr val="FFFFFF"/>
                </a:solidFill>
                <a:latin typeface="Trebuchet MS"/>
              </a:rPr>
              <a:t>Additional flex: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FF"/>
                </a:solidFill>
                <a:latin typeface="Trebuchet MS"/>
              </a:rPr>
              <a:t>Injection:        </a:t>
            </a:r>
            <a:r>
              <a:rPr lang="en-GB" sz="2000" b="1" dirty="0">
                <a:solidFill>
                  <a:srgbClr val="FFFFFF"/>
                </a:solidFill>
                <a:latin typeface="Trebuchet MS"/>
              </a:rPr>
              <a:t>750 </a:t>
            </a:r>
            <a:r>
              <a:rPr lang="en-GB" sz="2000" dirty="0">
                <a:solidFill>
                  <a:srgbClr val="FFFFFF"/>
                </a:solidFill>
                <a:latin typeface="Trebuchet MS"/>
              </a:rPr>
              <a:t>€/MW/year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FF"/>
                </a:solidFill>
                <a:latin typeface="Trebuchet MS"/>
              </a:rPr>
              <a:t>Withdrawal: </a:t>
            </a:r>
            <a:r>
              <a:rPr lang="en-GB" sz="2000" b="1" dirty="0">
                <a:solidFill>
                  <a:srgbClr val="FFFFFF"/>
                </a:solidFill>
                <a:latin typeface="Trebuchet MS"/>
              </a:rPr>
              <a:t>2,100</a:t>
            </a:r>
            <a:r>
              <a:rPr lang="en-GB" sz="2000" dirty="0">
                <a:solidFill>
                  <a:srgbClr val="FFFFFF"/>
                </a:solidFill>
                <a:latin typeface="Trebuchet MS"/>
              </a:rPr>
              <a:t> €/MW/year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F52E0-246D-98C0-15DC-A6AEA8AA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043" y="1678795"/>
            <a:ext cx="5886053" cy="40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123">
            <a:extLst>
              <a:ext uri="{FF2B5EF4-FFF2-40B4-BE49-F238E27FC236}">
                <a16:creationId xmlns:a16="http://schemas.microsoft.com/office/drawing/2014/main" id="{D9436CBE-ED47-D15A-D9E9-ACDD8874052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6AA7B7">
              <a:alpha val="75000"/>
            </a:srgbClr>
          </a:solidFill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rgbClr val="41517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/>
            <a:endParaRPr lang="da-DK" sz="1467" b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B0A08B-AFCC-403A-81FE-C181F014C4EA}"/>
              </a:ext>
            </a:extLst>
          </p:cNvPr>
          <p:cNvSpPr txBox="1"/>
          <p:nvPr/>
        </p:nvSpPr>
        <p:spPr>
          <a:xfrm>
            <a:off x="293003" y="3771902"/>
            <a:ext cx="5558867" cy="2329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609585" fontAlgn="base">
              <a:buFont typeface="Wingdings" panose="05000000000000000000" pitchFamily="2" charset="2"/>
              <a:buChar char="q"/>
            </a:pPr>
            <a:endParaRPr lang="en-US" sz="400" dirty="0">
              <a:solidFill>
                <a:srgbClr val="FFFFFF"/>
              </a:solidFill>
              <a:latin typeface="Trebuchet MS"/>
            </a:endParaRPr>
          </a:p>
          <a:p>
            <a:pPr algn="just" defTabSz="609585" fontAlgn="base"/>
            <a:r>
              <a:rPr lang="en-US" sz="1867" b="1" dirty="0">
                <a:solidFill>
                  <a:srgbClr val="FFFFFF"/>
                </a:solidFill>
                <a:latin typeface="Trebuchet MS"/>
              </a:rPr>
              <a:t>USERSPECIFIC VIEW</a:t>
            </a:r>
          </a:p>
          <a:p>
            <a:pPr marL="228594" indent="-228594" algn="just" defTabSz="609585" fontAlgn="base">
              <a:buFont typeface="Wingdings" panose="05000000000000000000" pitchFamily="2" charset="2"/>
              <a:buChar char="§"/>
            </a:pPr>
            <a:endParaRPr lang="en-US" sz="667" dirty="0">
              <a:solidFill>
                <a:srgbClr val="FFFFFF"/>
              </a:solidFill>
              <a:latin typeface="Trebuchet MS"/>
            </a:endParaRPr>
          </a:p>
          <a:p>
            <a:pPr marL="380990" indent="-380990" algn="just" defTabSz="609585" fontAlgn="base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FFFFFF"/>
                </a:solidFill>
                <a:latin typeface="Trebuchet MS"/>
              </a:rPr>
              <a:t>View/access is depending on the user’s authorization </a:t>
            </a:r>
          </a:p>
          <a:p>
            <a:pPr marL="228594" indent="-228594" algn="just" defTabSz="609585" fontAlgn="base">
              <a:buFont typeface="Wingdings" panose="05000000000000000000" pitchFamily="2" charset="2"/>
              <a:buChar char="§"/>
            </a:pPr>
            <a:endParaRPr lang="en-US" sz="667" dirty="0">
              <a:solidFill>
                <a:srgbClr val="FFFFFF"/>
              </a:solidFill>
              <a:latin typeface="Trebuchet MS"/>
            </a:endParaRPr>
          </a:p>
          <a:p>
            <a:pPr algn="just" defTabSz="609585" fontAlgn="base"/>
            <a:endParaRPr lang="en-US" sz="1067" dirty="0">
              <a:solidFill>
                <a:srgbClr val="FFFFFF"/>
              </a:solidFill>
              <a:latin typeface="Trebuchet MS"/>
            </a:endParaRPr>
          </a:p>
          <a:p>
            <a:pPr algn="just" defTabSz="609585" fontAlgn="base"/>
            <a:r>
              <a:rPr lang="en-US" sz="1867" b="1" dirty="0">
                <a:solidFill>
                  <a:srgbClr val="FFFFFF"/>
                </a:solidFill>
                <a:latin typeface="Trebuchet MS"/>
              </a:rPr>
              <a:t>AUTHORIZATION TYPES</a:t>
            </a:r>
          </a:p>
          <a:p>
            <a:pPr marL="380990" indent="-380990" algn="just" defTabSz="609585" fontAlgn="base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FFFFFF"/>
                </a:solidFill>
                <a:latin typeface="Trebuchet MS"/>
              </a:rPr>
              <a:t>Storage Customer</a:t>
            </a:r>
          </a:p>
          <a:p>
            <a:pPr marL="380990" indent="-380990" algn="just" defTabSz="609585" fontAlgn="base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FFFFFF"/>
                </a:solidFill>
                <a:latin typeface="Trebuchet MS"/>
              </a:rPr>
              <a:t>Nomination</a:t>
            </a:r>
          </a:p>
          <a:p>
            <a:pPr marL="380990" indent="-380990" algn="just" defTabSz="609585" fontAlgn="base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FFFFFF"/>
                </a:solidFill>
                <a:latin typeface="Trebuchet MS"/>
              </a:rPr>
              <a:t>Contract Viewer</a:t>
            </a:r>
          </a:p>
          <a:p>
            <a:pPr marL="380990" indent="-380990" algn="just" defTabSz="609585" fontAlgn="base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FFFFFF"/>
                </a:solidFill>
                <a:latin typeface="Trebuchet MS"/>
              </a:rPr>
              <a:t>User Administrator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70CC0A-18BB-4E3A-87C7-362A16F9180D}"/>
              </a:ext>
            </a:extLst>
          </p:cNvPr>
          <p:cNvSpPr txBox="1"/>
          <p:nvPr/>
        </p:nvSpPr>
        <p:spPr>
          <a:xfrm>
            <a:off x="6123758" y="1190107"/>
            <a:ext cx="5164673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09585" fontAlgn="base"/>
            <a:r>
              <a:rPr lang="en-US" sz="1867" dirty="0">
                <a:solidFill>
                  <a:srgbClr val="62B3B9"/>
                </a:solidFill>
                <a:latin typeface="Roboto" panose="02000000000000000000" pitchFamily="2" charset="0"/>
              </a:rPr>
              <a:t>https://customerweb.gasstorage.dk/home</a:t>
            </a:r>
            <a:endParaRPr lang="en-US" sz="1867" dirty="0">
              <a:solidFill>
                <a:srgbClr val="62B3B9"/>
              </a:solidFill>
              <a:latin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821A5-B165-450A-A266-2BADB7EC30E1}"/>
              </a:ext>
            </a:extLst>
          </p:cNvPr>
          <p:cNvSpPr txBox="1"/>
          <p:nvPr/>
        </p:nvSpPr>
        <p:spPr>
          <a:xfrm>
            <a:off x="229252" y="1210636"/>
            <a:ext cx="5665253" cy="2329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en-US" sz="1867" dirty="0">
                <a:solidFill>
                  <a:srgbClr val="FFFFFF"/>
                </a:solidFill>
                <a:latin typeface="Helvetica Neue"/>
                <a:cs typeface="Times New Roman" panose="02020603050405020304" pitchFamily="18" charset="0"/>
              </a:rPr>
              <a:t>Relations, Master data and Contracts overview</a:t>
            </a: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endParaRPr lang="da-DK" sz="667" dirty="0">
              <a:solidFill>
                <a:srgbClr val="FFFFFF"/>
              </a:solidFill>
              <a:latin typeface="Helvetica Neue"/>
              <a:cs typeface="Times New Roman" panose="02020603050405020304" pitchFamily="18" charset="0"/>
            </a:endParaRP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en-US" sz="1867" dirty="0">
                <a:solidFill>
                  <a:srgbClr val="FFFFFF"/>
                </a:solidFill>
                <a:latin typeface="Helvetica Neue"/>
                <a:cs typeface="Times New Roman" panose="02020603050405020304" pitchFamily="18" charset="0"/>
              </a:rPr>
              <a:t>Nomination to storage</a:t>
            </a: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endParaRPr lang="da-DK" sz="667" dirty="0">
              <a:solidFill>
                <a:srgbClr val="FFFFFF"/>
              </a:solidFill>
              <a:latin typeface="Helvetica Neue"/>
              <a:cs typeface="Times New Roman" panose="02020603050405020304" pitchFamily="18" charset="0"/>
            </a:endParaRP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en-US" sz="1867" dirty="0">
                <a:solidFill>
                  <a:srgbClr val="FFFFFF"/>
                </a:solidFill>
                <a:latin typeface="Helvetica Neue"/>
                <a:cs typeface="Times New Roman" panose="02020603050405020304" pitchFamily="18" charset="0"/>
              </a:rPr>
              <a:t>Storage data and Invoices overview</a:t>
            </a: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endParaRPr lang="da-DK" sz="667" dirty="0">
              <a:solidFill>
                <a:srgbClr val="FFFFFF"/>
              </a:solidFill>
              <a:latin typeface="Helvetica Neue"/>
              <a:cs typeface="Times New Roman" panose="02020603050405020304" pitchFamily="18" charset="0"/>
            </a:endParaRP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en-US" sz="1867" dirty="0">
                <a:solidFill>
                  <a:srgbClr val="FFFFFF"/>
                </a:solidFill>
                <a:latin typeface="Helvetica Neue"/>
                <a:cs typeface="Times New Roman" panose="02020603050405020304" pitchFamily="18" charset="0"/>
              </a:rPr>
              <a:t>Initiate transfer                           </a:t>
            </a:r>
            <a:r>
              <a:rPr lang="en-US" sz="1867" dirty="0">
                <a:solidFill>
                  <a:srgbClr val="E25644"/>
                </a:solidFill>
                <a:latin typeface="Helvetica Neue"/>
                <a:cs typeface="Times New Roman" panose="02020603050405020304" pitchFamily="18" charset="0"/>
              </a:rPr>
              <a:t>available soon</a:t>
            </a: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endParaRPr lang="da-DK" sz="667" dirty="0">
              <a:solidFill>
                <a:srgbClr val="FFFFFF"/>
              </a:solidFill>
              <a:latin typeface="Helvetica Neue"/>
              <a:cs typeface="Times New Roman" panose="02020603050405020304" pitchFamily="18" charset="0"/>
            </a:endParaRP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en-US" sz="1867" dirty="0">
                <a:solidFill>
                  <a:srgbClr val="FFFFFF"/>
                </a:solidFill>
                <a:latin typeface="Helvetica Neue"/>
                <a:cs typeface="Times New Roman" panose="02020603050405020304" pitchFamily="18" charset="0"/>
              </a:rPr>
              <a:t>Book short-term capacity           </a:t>
            </a:r>
            <a:r>
              <a:rPr lang="en-US" sz="1867" dirty="0">
                <a:solidFill>
                  <a:srgbClr val="E25644"/>
                </a:solidFill>
                <a:latin typeface="Helvetica Neue"/>
                <a:cs typeface="Times New Roman" panose="02020603050405020304" pitchFamily="18" charset="0"/>
              </a:rPr>
              <a:t>available soon</a:t>
            </a:r>
            <a:endParaRPr lang="en-US" sz="1867" dirty="0">
              <a:solidFill>
                <a:srgbClr val="FFFFFF"/>
              </a:solidFill>
              <a:latin typeface="Helvetica Neue"/>
              <a:cs typeface="Times New Roman" panose="02020603050405020304" pitchFamily="18" charset="0"/>
            </a:endParaRPr>
          </a:p>
          <a:p>
            <a:pPr marL="457189" indent="-457189" defTabSz="609585"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endParaRPr lang="da-DK" sz="667" dirty="0">
              <a:solidFill>
                <a:srgbClr val="FFFFFF"/>
              </a:solidFill>
              <a:latin typeface="Helvetica Neue"/>
              <a:cs typeface="Times New Roman" panose="02020603050405020304" pitchFamily="18" charset="0"/>
            </a:endParaRPr>
          </a:p>
          <a:p>
            <a:pPr marL="457189" indent="-457189" defTabSz="609585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r>
              <a:rPr lang="en-US" sz="1867" dirty="0">
                <a:solidFill>
                  <a:srgbClr val="FFFFFF"/>
                </a:solidFill>
                <a:latin typeface="Helvetica Neue"/>
                <a:cs typeface="Times New Roman" panose="02020603050405020304" pitchFamily="18" charset="0"/>
              </a:rPr>
              <a:t>Bulletin board                             </a:t>
            </a:r>
            <a:r>
              <a:rPr lang="en-US" sz="1867" dirty="0">
                <a:solidFill>
                  <a:srgbClr val="E25644"/>
                </a:solidFill>
                <a:latin typeface="Helvetica Neue"/>
                <a:cs typeface="Times New Roman" panose="02020603050405020304" pitchFamily="18" charset="0"/>
              </a:rPr>
              <a:t>available soon</a:t>
            </a:r>
            <a:endParaRPr lang="da-DK" sz="1867" dirty="0">
              <a:solidFill>
                <a:srgbClr val="FFFFFF"/>
              </a:solidFill>
              <a:latin typeface="Helvetica Neue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FFFFFF"/>
                </a:solidFill>
                <a:latin typeface="Trebuchet MS"/>
              </a:rPr>
              <a:pPr defTabSz="609585"/>
              <a:t>36</a:t>
            </a:fld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" name="Titel 1123">
            <a:extLst>
              <a:ext uri="{FF2B5EF4-FFF2-40B4-BE49-F238E27FC236}">
                <a16:creationId xmlns:a16="http://schemas.microsoft.com/office/drawing/2014/main" id="{A4BF90D4-DFAD-B38F-34A1-99C82C385EE7}"/>
              </a:ext>
            </a:extLst>
          </p:cNvPr>
          <p:cNvSpPr txBox="1">
            <a:spLocks/>
          </p:cNvSpPr>
          <p:nvPr/>
        </p:nvSpPr>
        <p:spPr>
          <a:xfrm>
            <a:off x="3346056" y="436103"/>
            <a:ext cx="8099104" cy="57288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rgbClr val="41517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/>
            <a:r>
              <a:rPr lang="da-DK" sz="2800" dirty="0">
                <a:latin typeface="Trebuchet MS"/>
              </a:rPr>
              <a:t>new features </a:t>
            </a: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da-DK" sz="2800" dirty="0">
                <a:latin typeface="Trebuchet MS"/>
              </a:rPr>
              <a:t> CUSTOMER PORTAL </a:t>
            </a:r>
            <a:endParaRPr lang="da-DK" sz="1467" b="0" dirty="0">
              <a:latin typeface="Trebuchet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52E0D-232C-81A0-E274-ED4081507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517" y="1560250"/>
            <a:ext cx="5635481" cy="696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40793-81A6-7907-AF9F-37EC876D1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209" y="2273772"/>
            <a:ext cx="1005113" cy="1155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081DD0-E6FD-C746-D28D-5F906B046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6240" y="2275143"/>
            <a:ext cx="1252757" cy="106537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E9276-7F14-8E37-F307-479D14E699D3}"/>
              </a:ext>
            </a:extLst>
          </p:cNvPr>
          <p:cNvCxnSpPr/>
          <p:nvPr/>
        </p:nvCxnSpPr>
        <p:spPr>
          <a:xfrm>
            <a:off x="10777771" y="2178801"/>
            <a:ext cx="1021320" cy="0"/>
          </a:xfrm>
          <a:prstGeom prst="line">
            <a:avLst/>
          </a:prstGeom>
          <a:ln cap="sq">
            <a:solidFill>
              <a:srgbClr val="E25644"/>
            </a:solidFill>
            <a:prstDash val="sysDot"/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78F0F7A-8ABA-63A8-48D7-D1F1DEC06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1306" y="2011934"/>
            <a:ext cx="1114249" cy="1668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623873-7C67-A983-A7CD-CB999C2FC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516" y="3816184"/>
            <a:ext cx="5635481" cy="13175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9EA127-9FAE-93EC-57E6-ACA86B7F5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516" y="3572290"/>
            <a:ext cx="970528" cy="19961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7D0CC65-9478-3371-9C2C-BD6685F98CDB}"/>
              </a:ext>
            </a:extLst>
          </p:cNvPr>
          <p:cNvSpPr/>
          <p:nvPr/>
        </p:nvSpPr>
        <p:spPr>
          <a:xfrm>
            <a:off x="6189639" y="4527677"/>
            <a:ext cx="5713632" cy="6060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a-DK" sz="240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48C9900-B6C9-F772-0F54-D4CE348E4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516" y="4702833"/>
            <a:ext cx="5635483" cy="105009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4AE26D4-4857-1926-7BD5-2E0391FCCA7B}"/>
              </a:ext>
            </a:extLst>
          </p:cNvPr>
          <p:cNvSpPr/>
          <p:nvPr/>
        </p:nvSpPr>
        <p:spPr>
          <a:xfrm>
            <a:off x="6219309" y="5520897"/>
            <a:ext cx="5713632" cy="6060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a-DK" sz="240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BB563A4-888C-DB66-DE96-CDE9E4F8D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3515" y="5577575"/>
            <a:ext cx="5650052" cy="10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123">
            <a:extLst>
              <a:ext uri="{FF2B5EF4-FFF2-40B4-BE49-F238E27FC236}">
                <a16:creationId xmlns:a16="http://schemas.microsoft.com/office/drawing/2014/main" id="{C62E586D-AD17-528E-906D-C0095945BCDF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6096000" cy="6857999"/>
          </a:xfrm>
          <a:prstGeom prst="rect">
            <a:avLst/>
          </a:prstGeom>
          <a:solidFill>
            <a:srgbClr val="6AA7B7">
              <a:alpha val="75000"/>
            </a:srgbClr>
          </a:solidFill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rgbClr val="41517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/>
            <a:endParaRPr lang="da-DK" sz="1467" b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B0A08B-AFCC-403A-81FE-C181F014C4EA}"/>
              </a:ext>
            </a:extLst>
          </p:cNvPr>
          <p:cNvSpPr txBox="1"/>
          <p:nvPr/>
        </p:nvSpPr>
        <p:spPr>
          <a:xfrm>
            <a:off x="490195" y="1647446"/>
            <a:ext cx="5398416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fontAlgn="base"/>
            <a:r>
              <a:rPr lang="en-US" sz="2667" dirty="0">
                <a:solidFill>
                  <a:srgbClr val="FFFFFF"/>
                </a:solidFill>
                <a:latin typeface="Trebuchet MS"/>
              </a:rPr>
              <a:t>starting per 1 APRIL 2023 the variable injection tariff will change 0.36 </a:t>
            </a:r>
            <a:r>
              <a:rPr lang="en-US" sz="2667" dirty="0">
                <a:solidFill>
                  <a:srgbClr val="FFFFFF"/>
                </a:solidFill>
                <a:latin typeface="Trebuchet MS"/>
                <a:sym typeface="Wingdings" panose="05000000000000000000" pitchFamily="2" charset="2"/>
              </a:rPr>
              <a:t> </a:t>
            </a:r>
            <a:r>
              <a:rPr lang="en-US" sz="2667" dirty="0">
                <a:solidFill>
                  <a:srgbClr val="FFFFFF"/>
                </a:solidFill>
                <a:latin typeface="Trebuchet MS"/>
              </a:rPr>
              <a:t>0.59 €/MWh</a:t>
            </a:r>
          </a:p>
        </p:txBody>
      </p:sp>
      <p:sp>
        <p:nvSpPr>
          <p:cNvPr id="1124" name="Titel 1123">
            <a:extLst>
              <a:ext uri="{FF2B5EF4-FFF2-40B4-BE49-F238E27FC236}">
                <a16:creationId xmlns:a16="http://schemas.microsoft.com/office/drawing/2014/main" id="{E10EED38-9154-3741-B158-AA4377AD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67" y="525131"/>
            <a:ext cx="10276668" cy="674848"/>
          </a:xfrm>
        </p:spPr>
        <p:txBody>
          <a:bodyPr>
            <a:normAutofit/>
          </a:bodyPr>
          <a:lstStyle/>
          <a:p>
            <a:pPr marL="609585" lvl="1" algn="l"/>
            <a:r>
              <a:rPr lang="da-DK" sz="2800" b="1" dirty="0">
                <a:solidFill>
                  <a:srgbClr val="415171"/>
                </a:solidFill>
              </a:rPr>
              <a:t>VARIABLE INJECTION</a:t>
            </a:r>
            <a:r>
              <a:rPr lang="da-DK" sz="2800" dirty="0"/>
              <a:t> </a:t>
            </a:r>
            <a:r>
              <a:rPr lang="da-DK" sz="2800" dirty="0">
                <a:solidFill>
                  <a:srgbClr val="415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da-DK" sz="2800" dirty="0">
                <a:solidFill>
                  <a:srgbClr val="415171"/>
                </a:solidFill>
              </a:rPr>
              <a:t> </a:t>
            </a:r>
            <a:r>
              <a:rPr lang="da-DK" sz="2800" b="1" dirty="0">
                <a:solidFill>
                  <a:srgbClr val="415171"/>
                </a:solidFill>
              </a:rPr>
              <a:t>FLAT RATE </a:t>
            </a:r>
            <a:r>
              <a:rPr lang="da-DK" sz="2800" b="1" dirty="0">
                <a:solidFill>
                  <a:srgbClr val="415171"/>
                </a:solidFill>
                <a:sym typeface="Wingdings" panose="05000000000000000000" pitchFamily="2" charset="2"/>
              </a:rPr>
              <a:t> 1 APRIL</a:t>
            </a:r>
            <a:endParaRPr lang="da-DK" sz="2800" b="1" dirty="0">
              <a:solidFill>
                <a:srgbClr val="41517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70CC0A-18BB-4E3A-87C7-362A16F9180D}"/>
              </a:ext>
            </a:extLst>
          </p:cNvPr>
          <p:cNvSpPr txBox="1"/>
          <p:nvPr/>
        </p:nvSpPr>
        <p:spPr>
          <a:xfrm>
            <a:off x="6149365" y="3202528"/>
            <a:ext cx="587258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09585" fontAlgn="base"/>
            <a:r>
              <a:rPr lang="en-US" sz="1200" dirty="0">
                <a:solidFill>
                  <a:srgbClr val="62B3B9"/>
                </a:solidFill>
                <a:latin typeface="Trebuchet MS"/>
              </a:rPr>
              <a:t>https://gasstorage.dk/news/2023/02/22/change-in-the-variable-injection-tariff/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FFFFFF"/>
                </a:solidFill>
                <a:latin typeface="Trebuchet MS"/>
              </a:rPr>
              <a:pPr defTabSz="609585"/>
              <a:t>37</a:t>
            </a:fld>
            <a:endParaRPr lang="en-US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2CFB9-7E6E-7EAC-9E38-A73C241FA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73" y="1738723"/>
            <a:ext cx="4757804" cy="1477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A4AA3-1E4E-5837-FB0C-FAAA4D25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773" y="3993599"/>
            <a:ext cx="4757804" cy="2405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297C4B-EDA9-8C81-7AE8-0784485EDAB1}"/>
              </a:ext>
            </a:extLst>
          </p:cNvPr>
          <p:cNvSpPr txBox="1"/>
          <p:nvPr/>
        </p:nvSpPr>
        <p:spPr>
          <a:xfrm>
            <a:off x="490195" y="3490165"/>
            <a:ext cx="423409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da-DK" sz="2667" b="1" dirty="0">
                <a:solidFill>
                  <a:srgbClr val="FFFFFF"/>
                </a:solidFill>
                <a:latin typeface="Trebuchet MS"/>
              </a:rPr>
              <a:t>PRICE DRIVES</a:t>
            </a:r>
            <a:endParaRPr lang="da-DK" sz="2667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03AA2-7B7A-9C69-83F4-BC28870BCC09}"/>
              </a:ext>
            </a:extLst>
          </p:cNvPr>
          <p:cNvSpPr txBox="1"/>
          <p:nvPr/>
        </p:nvSpPr>
        <p:spPr>
          <a:xfrm>
            <a:off x="584463" y="3993599"/>
            <a:ext cx="4575141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defTabSz="609585">
              <a:buFont typeface="Wingdings" panose="05000000000000000000" pitchFamily="2" charset="2"/>
              <a:buChar char="q"/>
            </a:pPr>
            <a:r>
              <a:rPr lang="da-DK" sz="1867" dirty="0">
                <a:solidFill>
                  <a:srgbClr val="FFFFFF"/>
                </a:solidFill>
                <a:latin typeface="Trebuchet MS"/>
              </a:rPr>
              <a:t>THE STORAGE FACILITIES USE </a:t>
            </a:r>
          </a:p>
          <a:p>
            <a:pPr defTabSz="609585"/>
            <a:endParaRPr lang="da-DK" sz="1867" dirty="0">
              <a:solidFill>
                <a:srgbClr val="FFFFFF"/>
              </a:solidFill>
              <a:latin typeface="Trebuchet MS"/>
            </a:endParaRPr>
          </a:p>
          <a:p>
            <a:pPr marL="609585" lvl="1" defTabSz="609585"/>
            <a:r>
              <a:rPr lang="da-DK" sz="1867" dirty="0">
                <a:solidFill>
                  <a:srgbClr val="FFFFFF"/>
                </a:solidFill>
                <a:latin typeface="Trebuchet MS"/>
              </a:rPr>
              <a:t>POWER FOR INJECTION</a:t>
            </a:r>
          </a:p>
          <a:p>
            <a:pPr marL="609585" lvl="1" defTabSz="609585"/>
            <a:r>
              <a:rPr lang="da-DK" sz="1867" dirty="0">
                <a:solidFill>
                  <a:srgbClr val="FFFFFF"/>
                </a:solidFill>
                <a:latin typeface="Trebuchet MS"/>
              </a:rPr>
              <a:t>GAS FOR WITHDRAWAL</a:t>
            </a:r>
          </a:p>
          <a:p>
            <a:pPr marL="228594" indent="-228594" defTabSz="609585">
              <a:buFont typeface="Wingdings" panose="05000000000000000000" pitchFamily="2" charset="2"/>
              <a:buChar char="q"/>
            </a:pPr>
            <a:endParaRPr lang="da-DK" sz="1867" dirty="0">
              <a:solidFill>
                <a:srgbClr val="FFFFFF"/>
              </a:solidFill>
              <a:latin typeface="Trebuchet MS"/>
            </a:endParaRPr>
          </a:p>
          <a:p>
            <a:pPr marL="380990" indent="-380990" defTabSz="609585">
              <a:buFont typeface="Wingdings" panose="05000000000000000000" pitchFamily="2" charset="2"/>
              <a:buChar char="q"/>
            </a:pPr>
            <a:r>
              <a:rPr lang="da-DK" sz="1867" dirty="0">
                <a:solidFill>
                  <a:srgbClr val="FFFFFF"/>
                </a:solidFill>
                <a:latin typeface="Trebuchet MS"/>
              </a:rPr>
              <a:t>RISING POWER AND GAS PRICE </a:t>
            </a:r>
          </a:p>
          <a:p>
            <a:pPr defTabSz="609585"/>
            <a:endParaRPr lang="da-DK" sz="1867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085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123">
            <a:extLst>
              <a:ext uri="{FF2B5EF4-FFF2-40B4-BE49-F238E27FC236}">
                <a16:creationId xmlns:a16="http://schemas.microsoft.com/office/drawing/2014/main" id="{88640C95-8D5D-4CC0-B010-C5FC044CCE9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415171">
              <a:alpha val="75000"/>
            </a:srgbClr>
          </a:solidFill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rgbClr val="41517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/>
            <a:endParaRPr lang="da-DK" sz="1467" b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415171"/>
                </a:solidFill>
                <a:latin typeface="Trebuchet MS"/>
              </a:rPr>
              <a:pPr defTabSz="609585"/>
              <a:t>38</a:t>
            </a:fld>
            <a:endParaRPr lang="en-US" dirty="0">
              <a:solidFill>
                <a:srgbClr val="415171"/>
              </a:solidFill>
              <a:latin typeface="Trebuchet MS"/>
            </a:endParaRPr>
          </a:p>
        </p:txBody>
      </p:sp>
      <p:pic>
        <p:nvPicPr>
          <p:cNvPr id="16" name="Picture 15" descr="A picture containing person, wall, standing, indoor&#10;&#10;Description automatically generated">
            <a:extLst>
              <a:ext uri="{FF2B5EF4-FFF2-40B4-BE49-F238E27FC236}">
                <a16:creationId xmlns:a16="http://schemas.microsoft.com/office/drawing/2014/main" id="{506BAF7F-AFCB-4585-9771-C19D3BAAC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3524249" y="12037939"/>
            <a:ext cx="51206400" cy="68275200"/>
          </a:xfrm>
          <a:prstGeom prst="rect">
            <a:avLst/>
          </a:prstGeom>
        </p:spPr>
      </p:pic>
      <p:pic>
        <p:nvPicPr>
          <p:cNvPr id="4" name="Billede 3" descr="Et billede, der indeholder mad, drikkevarer&#10;&#10;Automatisk genereret beskrivelse">
            <a:extLst>
              <a:ext uri="{FF2B5EF4-FFF2-40B4-BE49-F238E27FC236}">
                <a16:creationId xmlns:a16="http://schemas.microsoft.com/office/drawing/2014/main" id="{A2FCD023-D102-4A17-B295-75971A472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23" y="884437"/>
            <a:ext cx="1938532" cy="1796292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80AE3206-0CC8-4E60-A293-FE50A9A048CB}"/>
              </a:ext>
            </a:extLst>
          </p:cNvPr>
          <p:cNvSpPr txBox="1"/>
          <p:nvPr/>
        </p:nvSpPr>
        <p:spPr>
          <a:xfrm>
            <a:off x="2100821" y="738431"/>
            <a:ext cx="315852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da-DK" sz="5867" b="1" dirty="0">
                <a:solidFill>
                  <a:srgbClr val="FFFFFF"/>
                </a:solidFill>
                <a:latin typeface="Trebuchet MS"/>
              </a:rPr>
              <a:t>E-World</a:t>
            </a:r>
            <a:endParaRPr lang="da-DK" sz="5867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B340888-9DAA-4D8F-A345-1E3CF617876D}"/>
              </a:ext>
            </a:extLst>
          </p:cNvPr>
          <p:cNvSpPr txBox="1"/>
          <p:nvPr/>
        </p:nvSpPr>
        <p:spPr>
          <a:xfrm>
            <a:off x="2111843" y="1654807"/>
            <a:ext cx="3158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da-DK" sz="3200" b="1" dirty="0">
                <a:solidFill>
                  <a:srgbClr val="FFFFFF"/>
                </a:solidFill>
                <a:latin typeface="Trebuchet MS"/>
              </a:rPr>
              <a:t>23-25 May</a:t>
            </a:r>
          </a:p>
          <a:p>
            <a:pPr defTabSz="609585"/>
            <a:r>
              <a:rPr lang="da-DK" sz="3200" b="1" dirty="0">
                <a:solidFill>
                  <a:srgbClr val="FFFFFF"/>
                </a:solidFill>
                <a:latin typeface="Trebuchet MS"/>
              </a:rPr>
              <a:t>Essen</a:t>
            </a:r>
            <a:endParaRPr lang="da-DK" sz="3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9C10BD36-C952-4EAC-925C-FB8AA8E336E2}"/>
              </a:ext>
            </a:extLst>
          </p:cNvPr>
          <p:cNvSpPr txBox="1"/>
          <p:nvPr/>
        </p:nvSpPr>
        <p:spPr>
          <a:xfrm>
            <a:off x="1041510" y="3333498"/>
            <a:ext cx="43552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da-DK" sz="3200" b="1" dirty="0">
                <a:solidFill>
                  <a:srgbClr val="FFFFFF"/>
                </a:solidFill>
                <a:latin typeface="Trebuchet MS"/>
              </a:rPr>
              <a:t>YOU ARE INVITED </a:t>
            </a:r>
          </a:p>
          <a:p>
            <a:pPr defTabSz="609585"/>
            <a:r>
              <a:rPr lang="da-DK" sz="3200" b="1" dirty="0">
                <a:solidFill>
                  <a:srgbClr val="FFFFFF"/>
                </a:solidFill>
                <a:latin typeface="Trebuchet MS"/>
              </a:rPr>
              <a:t>TO VISIT US AT </a:t>
            </a:r>
          </a:p>
          <a:p>
            <a:pPr defTabSz="609585"/>
            <a:r>
              <a:rPr lang="da-DK" sz="3200" b="1" dirty="0">
                <a:solidFill>
                  <a:srgbClr val="FFFFFF"/>
                </a:solidFill>
                <a:latin typeface="Trebuchet MS"/>
              </a:rPr>
              <a:t>STAND 527 </a:t>
            </a:r>
          </a:p>
          <a:p>
            <a:pPr defTabSz="609585"/>
            <a:r>
              <a:rPr lang="da-DK" sz="3200" b="1" dirty="0">
                <a:solidFill>
                  <a:srgbClr val="FFFFFF"/>
                </a:solidFill>
                <a:latin typeface="Trebuchet MS"/>
              </a:rPr>
              <a:t>HALL 2</a:t>
            </a:r>
            <a:endParaRPr lang="da-DK" sz="32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62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08854" y="2357119"/>
            <a:ext cx="7641452" cy="561572"/>
          </a:xfrm>
        </p:spPr>
        <p:txBody>
          <a:bodyPr/>
          <a:lstStyle/>
          <a:p>
            <a:r>
              <a:rPr lang="da-DK" sz="2133" b="1">
                <a:solidFill>
                  <a:schemeClr val="accent5"/>
                </a:solidFill>
              </a:rPr>
              <a:t>CONTACT</a:t>
            </a:r>
          </a:p>
          <a:p>
            <a:endParaRPr lang="da-DK" sz="2133">
              <a:solidFill>
                <a:schemeClr val="accent5"/>
              </a:solidFill>
            </a:endParaRPr>
          </a:p>
          <a:p>
            <a:r>
              <a:rPr lang="da-DK" sz="1867" b="1">
                <a:solidFill>
                  <a:srgbClr val="415171"/>
                </a:solidFill>
              </a:rPr>
              <a:t>Marni Jacobsen </a:t>
            </a:r>
          </a:p>
          <a:p>
            <a:r>
              <a:rPr lang="da-DK" sz="1867">
                <a:solidFill>
                  <a:srgbClr val="415171"/>
                </a:solidFill>
              </a:rPr>
              <a:t> E-mail </a:t>
            </a:r>
            <a:r>
              <a:rPr lang="da-DK" sz="1867" err="1">
                <a:solidFill>
                  <a:srgbClr val="415171"/>
                </a:solidFill>
              </a:rPr>
              <a:t>address</a:t>
            </a:r>
            <a:r>
              <a:rPr lang="da-DK" sz="1867">
                <a:solidFill>
                  <a:srgbClr val="415171"/>
                </a:solidFill>
              </a:rPr>
              <a:t>: mjq@gasstorage.dk </a:t>
            </a:r>
          </a:p>
          <a:p>
            <a:r>
              <a:rPr lang="da-DK" sz="1867">
                <a:solidFill>
                  <a:srgbClr val="415171"/>
                </a:solidFill>
              </a:rPr>
              <a:t> Tel. No. +45 30594137</a:t>
            </a:r>
          </a:p>
          <a:p>
            <a:r>
              <a:rPr lang="da-DK" sz="1867">
                <a:solidFill>
                  <a:srgbClr val="415171"/>
                </a:solidFill>
              </a:rPr>
              <a:t> </a:t>
            </a:r>
          </a:p>
          <a:p>
            <a:r>
              <a:rPr lang="da-DK" sz="1867" b="1">
                <a:solidFill>
                  <a:srgbClr val="415171"/>
                </a:solidFill>
              </a:rPr>
              <a:t>Iliana Nygaard </a:t>
            </a:r>
          </a:p>
          <a:p>
            <a:r>
              <a:rPr lang="da-DK" sz="1867">
                <a:solidFill>
                  <a:srgbClr val="415171"/>
                </a:solidFill>
              </a:rPr>
              <a:t> E-mail </a:t>
            </a:r>
            <a:r>
              <a:rPr lang="da-DK" sz="1867" err="1">
                <a:solidFill>
                  <a:srgbClr val="415171"/>
                </a:solidFill>
              </a:rPr>
              <a:t>address</a:t>
            </a:r>
            <a:r>
              <a:rPr lang="da-DK" sz="1867">
                <a:solidFill>
                  <a:srgbClr val="415171"/>
                </a:solidFill>
              </a:rPr>
              <a:t>: iny@gasstorage.dk </a:t>
            </a:r>
          </a:p>
          <a:p>
            <a:r>
              <a:rPr lang="da-DK" sz="1867">
                <a:solidFill>
                  <a:srgbClr val="415171"/>
                </a:solidFill>
              </a:rPr>
              <a:t> Tel. No. +45 61243403 </a:t>
            </a:r>
          </a:p>
          <a:p>
            <a:endParaRPr lang="da-DK" sz="2667"/>
          </a:p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7487" y="812043"/>
            <a:ext cx="4945264" cy="642851"/>
          </a:xfrm>
        </p:spPr>
        <p:txBody>
          <a:bodyPr/>
          <a:lstStyle/>
          <a:p>
            <a:r>
              <a:rPr lang="da-DK" err="1"/>
              <a:t>questions</a:t>
            </a:r>
            <a:r>
              <a:rPr lang="da-DK"/>
              <a:t>?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415171"/>
                </a:solidFill>
                <a:latin typeface="Trebuchet M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649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6"/>
          </p:nvPr>
        </p:nvSpPr>
        <p:spPr>
          <a:xfrm>
            <a:off x="2979910" y="3780149"/>
            <a:ext cx="6232180" cy="1470041"/>
          </a:xfrm>
        </p:spPr>
        <p:txBody>
          <a:bodyPr/>
          <a:lstStyle/>
          <a:p>
            <a:r>
              <a:rPr lang="en-GB" dirty="0"/>
              <a:t>Welcome</a:t>
            </a:r>
          </a:p>
        </p:txBody>
      </p:sp>
      <p:pic>
        <p:nvPicPr>
          <p:cNvPr id="6" name="Pladsholder til billede 5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Clement Johan Ulrichsen, Energinet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99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325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621ACDDA-9E85-F740-819B-C313FC12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24" y="779463"/>
            <a:ext cx="11204952" cy="468000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1600"/>
              </a:spcAft>
            </a:pPr>
            <a:r>
              <a:rPr lang="en-GB" dirty="0"/>
              <a:t>Current cases and pipeline</a:t>
            </a:r>
            <a:br>
              <a:rPr lang="en-GB" dirty="0"/>
            </a:br>
            <a:br>
              <a:rPr lang="en-GB" sz="2400" dirty="0"/>
            </a:br>
            <a:r>
              <a:rPr lang="en-GB" sz="2667" dirty="0"/>
              <a:t>The Danish Utility Regulator</a:t>
            </a:r>
            <a:br>
              <a:rPr lang="en-GB" sz="3733" dirty="0"/>
            </a:b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8DA1D4C-F9C8-2D4D-8ABD-B91A768BD6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Energinet </a:t>
            </a:r>
            <a:r>
              <a:rPr lang="da-DK" dirty="0" err="1"/>
              <a:t>Shippers</a:t>
            </a:r>
            <a:r>
              <a:rPr lang="da-DK" dirty="0"/>
              <a:t>’ Forum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B3FEBF-FE42-4D4A-8A65-D6C4178A87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DUR/TERI/PELJ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21CCAC3-8BDF-5347-8845-A722E85882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March 9, 2023</a:t>
            </a:r>
          </a:p>
        </p:txBody>
      </p:sp>
    </p:spTree>
    <p:extLst>
      <p:ext uri="{BB962C8B-B14F-4D97-AF65-F5344CB8AC3E}">
        <p14:creationId xmlns:p14="http://schemas.microsoft.com/office/powerpoint/2010/main" val="392206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4">
            <a:extLst>
              <a:ext uri="{FF2B5EF4-FFF2-40B4-BE49-F238E27FC236}">
                <a16:creationId xmlns:a16="http://schemas.microsoft.com/office/drawing/2014/main" id="{02994972-4DCD-BF46-BD71-5F1096160020}"/>
              </a:ext>
            </a:extLst>
          </p:cNvPr>
          <p:cNvSpPr txBox="1">
            <a:spLocks/>
          </p:cNvSpPr>
          <p:nvPr/>
        </p:nvSpPr>
        <p:spPr>
          <a:xfrm>
            <a:off x="649459" y="452669"/>
            <a:ext cx="6022604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en-GB" sz="3200" dirty="0">
                <a:solidFill>
                  <a:srgbClr val="003856"/>
                </a:solidFill>
                <a:latin typeface="Arial"/>
              </a:rPr>
              <a:t>Current Cases and Pipeline</a:t>
            </a:r>
          </a:p>
        </p:txBody>
      </p:sp>
      <p:sp>
        <p:nvSpPr>
          <p:cNvPr id="17" name="Pladsholder til tekst 1">
            <a:extLst>
              <a:ext uri="{FF2B5EF4-FFF2-40B4-BE49-F238E27FC236}">
                <a16:creationId xmlns:a16="http://schemas.microsoft.com/office/drawing/2014/main" id="{7982B411-0903-794D-8F67-135AC4B61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220755"/>
            <a:ext cx="5348219" cy="4524376"/>
          </a:xfrm>
          <a:noFill/>
        </p:spPr>
        <p:txBody>
          <a:bodyPr anchor="t" anchorCtr="0"/>
          <a:lstStyle/>
          <a:p>
            <a:pPr algn="l"/>
            <a:r>
              <a:rPr lang="en-GB" sz="2133" b="1" u="sng" dirty="0"/>
              <a:t>Decisions:</a:t>
            </a:r>
          </a:p>
          <a:p>
            <a:pPr lvl="2" indent="0" algn="l">
              <a:buNone/>
            </a:pPr>
            <a:endParaRPr lang="en-GB" sz="2133" dirty="0"/>
          </a:p>
          <a:p>
            <a:pPr marL="457189" indent="-457189" algn="l">
              <a:buFont typeface="+mj-lt"/>
              <a:buAutoNum type="arabicPeriod"/>
            </a:pPr>
            <a:r>
              <a:rPr lang="en-GB" sz="1867" b="1" dirty="0"/>
              <a:t>Entry Capacity Conversion</a:t>
            </a:r>
          </a:p>
          <a:p>
            <a:pPr marL="812969" lvl="2" indent="-380990" algn="l"/>
            <a:r>
              <a:rPr lang="en-GB" dirty="0"/>
              <a:t>Final method application received 31</a:t>
            </a:r>
            <a:r>
              <a:rPr lang="en-GB" baseline="30000" dirty="0"/>
              <a:t>st</a:t>
            </a:r>
            <a:r>
              <a:rPr lang="en-GB" dirty="0"/>
              <a:t> January</a:t>
            </a:r>
            <a:endParaRPr lang="en-GB" dirty="0">
              <a:solidFill>
                <a:srgbClr val="FF0000"/>
              </a:solidFill>
            </a:endParaRPr>
          </a:p>
          <a:p>
            <a:pPr marL="812969" lvl="2" indent="-380990" algn="l"/>
            <a:r>
              <a:rPr lang="en-GB" dirty="0"/>
              <a:t>Decision March 3</a:t>
            </a:r>
            <a:r>
              <a:rPr lang="en-GB" baseline="30000" dirty="0"/>
              <a:t>rd</a:t>
            </a:r>
            <a:r>
              <a:rPr lang="en-GB" dirty="0"/>
              <a:t>, published March 7</a:t>
            </a:r>
            <a:r>
              <a:rPr lang="en-GB" baseline="30000" dirty="0"/>
              <a:t>th</a:t>
            </a:r>
            <a:r>
              <a:rPr lang="en-GB" dirty="0"/>
              <a:t> </a:t>
            </a:r>
          </a:p>
          <a:p>
            <a:pPr marL="812969" lvl="2" indent="-380990" algn="l"/>
            <a:r>
              <a:rPr lang="en-GB" dirty="0"/>
              <a:t>Approved with certain conditions</a:t>
            </a:r>
          </a:p>
          <a:p>
            <a:pPr lvl="2" indent="0" algn="l">
              <a:buNone/>
            </a:pPr>
            <a:endParaRPr lang="en-GB" dirty="0"/>
          </a:p>
          <a:p>
            <a:pPr lvl="2" indent="0" algn="l">
              <a:buNone/>
            </a:pPr>
            <a:endParaRPr lang="en-GB" dirty="0"/>
          </a:p>
          <a:p>
            <a:pPr algn="l">
              <a:buNone/>
            </a:pPr>
            <a:r>
              <a:rPr lang="en-GB" sz="2133" b="1" u="sng" dirty="0"/>
              <a:t>Ongoing:</a:t>
            </a:r>
          </a:p>
          <a:p>
            <a:pPr algn="l">
              <a:buNone/>
            </a:pPr>
            <a:endParaRPr lang="en-GB" dirty="0"/>
          </a:p>
          <a:p>
            <a:pPr marL="457189" indent="-457189" algn="l">
              <a:buFont typeface="+mj-lt"/>
              <a:buAutoNum type="arabicPeriod"/>
            </a:pPr>
            <a:r>
              <a:rPr lang="en-GB" sz="1867" b="1" dirty="0"/>
              <a:t>Offshore tariff</a:t>
            </a:r>
            <a:r>
              <a:rPr lang="en-GB" sz="1867" dirty="0"/>
              <a:t> complaints 2011-2021</a:t>
            </a:r>
          </a:p>
          <a:p>
            <a:pPr marL="812969" lvl="2" indent="-380990" algn="l"/>
            <a:r>
              <a:rPr lang="en-GB" dirty="0"/>
              <a:t>Expect decisions second half of 2023</a:t>
            </a:r>
          </a:p>
          <a:p>
            <a:pPr marL="812969" lvl="2" indent="-380990" algn="l"/>
            <a:r>
              <a:rPr lang="en-GB" dirty="0"/>
              <a:t>Comparison to market practice ongoing</a:t>
            </a:r>
          </a:p>
          <a:p>
            <a:pPr marL="812969" lvl="2" indent="-380990" algn="l"/>
            <a:r>
              <a:rPr lang="en-GB" dirty="0"/>
              <a:t>Rejection of part of fourth new complaint December 2022</a:t>
            </a:r>
          </a:p>
          <a:p>
            <a:pPr lvl="2" indent="0" algn="l">
              <a:buNone/>
            </a:pPr>
            <a:endParaRPr lang="en-GB" dirty="0"/>
          </a:p>
        </p:txBody>
      </p:sp>
      <p:sp>
        <p:nvSpPr>
          <p:cNvPr id="18" name="Pladsholder til tekst 4">
            <a:extLst>
              <a:ext uri="{FF2B5EF4-FFF2-40B4-BE49-F238E27FC236}">
                <a16:creationId xmlns:a16="http://schemas.microsoft.com/office/drawing/2014/main" id="{1FAADA8A-CB1E-544D-81C2-C67D1367E9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68075" y="1220755"/>
            <a:ext cx="5088565" cy="4524376"/>
          </a:xfrm>
          <a:prstGeom prst="rect">
            <a:avLst/>
          </a:prstGeom>
        </p:spPr>
        <p:txBody>
          <a:bodyPr anchor="t" anchorCtr="0"/>
          <a:lstStyle/>
          <a:p>
            <a:pPr>
              <a:buNone/>
            </a:pPr>
            <a:endParaRPr lang="en-GB" sz="1600" b="1" dirty="0"/>
          </a:p>
          <a:p>
            <a:pPr marL="457189" indent="-457189">
              <a:buFont typeface="+mj-lt"/>
              <a:buAutoNum type="arabicPeriod" startAt="2"/>
            </a:pPr>
            <a:r>
              <a:rPr lang="en-GB" sz="1867" b="1" dirty="0"/>
              <a:t>Long and short term capacity quotas, Faxe and </a:t>
            </a:r>
            <a:r>
              <a:rPr lang="en-GB" sz="1867" b="1" dirty="0" err="1"/>
              <a:t>Ellund</a:t>
            </a:r>
            <a:endParaRPr lang="en-GB" sz="1867" b="1" dirty="0"/>
          </a:p>
          <a:p>
            <a:pPr marL="811180" lvl="2" indent="-379191"/>
            <a:r>
              <a:rPr lang="en-GB" sz="1600" dirty="0"/>
              <a:t>NC CAM, article 8.9</a:t>
            </a:r>
          </a:p>
          <a:p>
            <a:pPr marL="811180" lvl="2" indent="-379191"/>
            <a:r>
              <a:rPr lang="en-GB" sz="1600" dirty="0"/>
              <a:t>Consultation on applications end December</a:t>
            </a:r>
          </a:p>
          <a:p>
            <a:pPr marL="431989" lvl="2" indent="0">
              <a:buNone/>
            </a:pPr>
            <a:endParaRPr lang="en-GB" dirty="0"/>
          </a:p>
          <a:p>
            <a:pPr marL="457189" indent="-457189">
              <a:buFont typeface="+mj-lt"/>
              <a:buAutoNum type="arabicPeriod" startAt="2"/>
            </a:pPr>
            <a:r>
              <a:rPr lang="en-GB" sz="1867" b="1" dirty="0"/>
              <a:t>Congestion management at IPs</a:t>
            </a:r>
          </a:p>
          <a:p>
            <a:pPr marL="811180" lvl="2" indent="-379191"/>
            <a:r>
              <a:rPr lang="en-GB" sz="1600" dirty="0"/>
              <a:t>New regulation 2022/2576 (“Enhancing solidarity …”): TSO must offer underutilised capacity on MA, DA and WD basis</a:t>
            </a:r>
          </a:p>
          <a:p>
            <a:pPr marL="811180" lvl="2" indent="-379191"/>
            <a:r>
              <a:rPr lang="en-GB" sz="1600" dirty="0" err="1"/>
              <a:t>Energinet</a:t>
            </a:r>
            <a:r>
              <a:rPr lang="en-GB" sz="1600" dirty="0"/>
              <a:t> seeks derogation (article14.7(c)). Must be applied before March 31</a:t>
            </a:r>
            <a:r>
              <a:rPr lang="en-GB" sz="1600" baseline="30000" dirty="0"/>
              <a:t>st</a:t>
            </a:r>
            <a:endParaRPr lang="en-GB" sz="1600" dirty="0"/>
          </a:p>
          <a:p>
            <a:pPr marL="811180" lvl="2" indent="-379191"/>
            <a:r>
              <a:rPr lang="en-GB" sz="1600" dirty="0"/>
              <a:t>Consultation with URE, </a:t>
            </a:r>
            <a:r>
              <a:rPr lang="en-GB" sz="1600" dirty="0" err="1"/>
              <a:t>BNetzA</a:t>
            </a:r>
            <a:r>
              <a:rPr lang="en-GB" sz="1600" dirty="0"/>
              <a:t>, </a:t>
            </a:r>
            <a:r>
              <a:rPr lang="en-GB" sz="1600" dirty="0" err="1"/>
              <a:t>Ei</a:t>
            </a:r>
            <a:endParaRPr lang="en-GB" sz="1600" dirty="0"/>
          </a:p>
          <a:p>
            <a:pPr marL="431989" lvl="2" indent="0">
              <a:buNone/>
            </a:pPr>
            <a:endParaRPr lang="en-GB" dirty="0"/>
          </a:p>
          <a:p>
            <a:pPr marL="457189" indent="-457189">
              <a:buFont typeface="+mj-lt"/>
              <a:buAutoNum type="arabicPeriod" startAt="2"/>
            </a:pPr>
            <a:r>
              <a:rPr lang="en-GB" sz="1867" b="1" dirty="0">
                <a:solidFill>
                  <a:srgbClr val="003856"/>
                </a:solidFill>
              </a:rPr>
              <a:t>Balancing model issues</a:t>
            </a:r>
          </a:p>
          <a:p>
            <a:pPr marL="811180" lvl="2" indent="-379191"/>
            <a:r>
              <a:rPr lang="en-GB" sz="1600" dirty="0"/>
              <a:t>DUR is following the situation</a:t>
            </a:r>
          </a:p>
          <a:p>
            <a:pPr marL="811180" lvl="2" indent="-379191"/>
            <a:r>
              <a:rPr lang="en-GB" sz="1600" dirty="0"/>
              <a:t>Ongoing dialogue with </a:t>
            </a:r>
            <a:r>
              <a:rPr lang="en-GB" sz="1600" dirty="0" err="1"/>
              <a:t>Energinet</a:t>
            </a:r>
            <a:endParaRPr lang="en-GB" sz="1600" dirty="0"/>
          </a:p>
          <a:p>
            <a:pPr marL="431989" lvl="2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55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4">
            <a:extLst>
              <a:ext uri="{FF2B5EF4-FFF2-40B4-BE49-F238E27FC236}">
                <a16:creationId xmlns:a16="http://schemas.microsoft.com/office/drawing/2014/main" id="{02994972-4DCD-BF46-BD71-5F1096160020}"/>
              </a:ext>
            </a:extLst>
          </p:cNvPr>
          <p:cNvSpPr txBox="1">
            <a:spLocks/>
          </p:cNvSpPr>
          <p:nvPr/>
        </p:nvSpPr>
        <p:spPr>
          <a:xfrm>
            <a:off x="649459" y="452669"/>
            <a:ext cx="765478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en-GB" sz="3200" dirty="0">
                <a:solidFill>
                  <a:srgbClr val="003856"/>
                </a:solidFill>
                <a:latin typeface="Arial"/>
              </a:rPr>
              <a:t>Recent publications and other news</a:t>
            </a:r>
          </a:p>
        </p:txBody>
      </p:sp>
      <p:sp>
        <p:nvSpPr>
          <p:cNvPr id="17" name="Pladsholder til tekst 1">
            <a:extLst>
              <a:ext uri="{FF2B5EF4-FFF2-40B4-BE49-F238E27FC236}">
                <a16:creationId xmlns:a16="http://schemas.microsoft.com/office/drawing/2014/main" id="{7982B411-0903-794D-8F67-135AC4B61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304891"/>
            <a:ext cx="5540240" cy="4524376"/>
          </a:xfrm>
          <a:noFill/>
        </p:spPr>
        <p:txBody>
          <a:bodyPr anchor="t" anchorCtr="0"/>
          <a:lstStyle/>
          <a:p>
            <a:pPr algn="l">
              <a:buNone/>
            </a:pPr>
            <a:r>
              <a:rPr lang="en-GB" sz="2400" b="1" dirty="0"/>
              <a:t>Market Correction Mechanism:</a:t>
            </a:r>
            <a:endParaRPr lang="en-GB" dirty="0"/>
          </a:p>
          <a:p>
            <a:pPr algn="l">
              <a:buNone/>
            </a:pPr>
            <a:r>
              <a:rPr lang="en-GB" sz="1200" dirty="0"/>
              <a:t>(Council Regulation (EU) No 2022/2578)</a:t>
            </a:r>
          </a:p>
          <a:p>
            <a:pPr marL="353475" algn="l">
              <a:buNone/>
            </a:pPr>
            <a:endParaRPr lang="en-GB" sz="1067" b="1" i="1" dirty="0"/>
          </a:p>
          <a:p>
            <a:pPr marL="353475" algn="l">
              <a:buNone/>
            </a:pPr>
            <a:endParaRPr lang="en-GB" sz="1333" b="1" i="1" dirty="0"/>
          </a:p>
          <a:p>
            <a:pPr marL="596885" algn="l">
              <a:buNone/>
            </a:pPr>
            <a:r>
              <a:rPr lang="en-GB" sz="1867" b="1" dirty="0"/>
              <a:t>ACER: </a:t>
            </a:r>
            <a:r>
              <a:rPr lang="en-GB" sz="1867" b="1" i="1" dirty="0"/>
              <a:t>Effect Assessment Report</a:t>
            </a:r>
          </a:p>
          <a:p>
            <a:pPr marL="596885" algn="l">
              <a:buNone/>
            </a:pPr>
            <a:r>
              <a:rPr lang="en-GB" dirty="0"/>
              <a:t>March, 2023</a:t>
            </a:r>
            <a:endParaRPr lang="en-GB" i="1" dirty="0"/>
          </a:p>
          <a:p>
            <a:pPr marL="596885" algn="l">
              <a:buNone/>
            </a:pPr>
            <a:r>
              <a:rPr lang="en-GB" sz="1067" u="sng" dirty="0">
                <a:hlinkClick r:id="rId3"/>
              </a:rPr>
              <a:t>(https://acer.europa.eu/gas/market-correction-mechanism)</a:t>
            </a:r>
            <a:endParaRPr lang="en-GB" sz="2133" b="1" dirty="0"/>
          </a:p>
          <a:p>
            <a:pPr marL="596885" algn="l">
              <a:buNone/>
            </a:pPr>
            <a:endParaRPr lang="en-GB" sz="2400" b="1" dirty="0"/>
          </a:p>
          <a:p>
            <a:pPr marL="596885" algn="l">
              <a:buNone/>
            </a:pPr>
            <a:r>
              <a:rPr lang="en-GB" sz="1867" b="1" dirty="0">
                <a:solidFill>
                  <a:srgbClr val="003856"/>
                </a:solidFill>
              </a:rPr>
              <a:t>ESMA: </a:t>
            </a:r>
            <a:r>
              <a:rPr lang="en-GB" sz="1867" b="1" i="1" dirty="0">
                <a:solidFill>
                  <a:srgbClr val="003856"/>
                </a:solidFill>
              </a:rPr>
              <a:t>Effect Assessment</a:t>
            </a:r>
          </a:p>
          <a:p>
            <a:pPr marL="596885" algn="l">
              <a:buNone/>
            </a:pPr>
            <a:r>
              <a:rPr lang="en-GB" dirty="0">
                <a:solidFill>
                  <a:srgbClr val="003856"/>
                </a:solidFill>
              </a:rPr>
              <a:t>March, 2023</a:t>
            </a:r>
            <a:endParaRPr lang="en-GB" sz="1867" i="1" dirty="0">
              <a:solidFill>
                <a:srgbClr val="003856"/>
              </a:solidFill>
            </a:endParaRPr>
          </a:p>
          <a:p>
            <a:pPr marL="596885" algn="l">
              <a:buNone/>
            </a:pPr>
            <a:r>
              <a:rPr lang="en-GB" sz="1067" u="sng" dirty="0">
                <a:solidFill>
                  <a:srgbClr val="003856"/>
                </a:solidFill>
                <a:hlinkClick r:id="rId3"/>
              </a:rPr>
              <a:t>(https://www.esma.europa.eu/press-news/esma-news/esma-finds-mcm-had-no-measurable-impact-financial-markets-under-current-market)</a:t>
            </a:r>
            <a:endParaRPr lang="en-GB" sz="2133" b="1" dirty="0">
              <a:solidFill>
                <a:srgbClr val="003856"/>
              </a:solidFill>
            </a:endParaRPr>
          </a:p>
          <a:p>
            <a:pPr marL="353475" algn="l">
              <a:buNone/>
            </a:pPr>
            <a:endParaRPr lang="en-GB" sz="1867" b="1" i="1" dirty="0">
              <a:solidFill>
                <a:srgbClr val="003856"/>
              </a:solidFill>
            </a:endParaRPr>
          </a:p>
          <a:p>
            <a:pPr marL="353475" algn="l">
              <a:buNone/>
            </a:pPr>
            <a:endParaRPr lang="en-GB" sz="2400" b="1" i="1" dirty="0">
              <a:solidFill>
                <a:srgbClr val="003856"/>
              </a:solidFill>
            </a:endParaRPr>
          </a:p>
          <a:p>
            <a:pPr marL="353475" algn="l">
              <a:buNone/>
            </a:pPr>
            <a:r>
              <a:rPr lang="en-US" sz="2133" b="1" dirty="0"/>
              <a:t>Conclusions:</a:t>
            </a:r>
            <a:r>
              <a:rPr lang="en-US" sz="2133" dirty="0"/>
              <a:t> </a:t>
            </a:r>
          </a:p>
          <a:p>
            <a:pPr marL="353475" algn="l">
              <a:buNone/>
            </a:pPr>
            <a:r>
              <a:rPr lang="en-US" sz="2133" dirty="0"/>
              <a:t>No discernable market impact, but may emerge </a:t>
            </a:r>
            <a:r>
              <a:rPr lang="en-GB" sz="2133" dirty="0"/>
              <a:t>if markets change</a:t>
            </a:r>
            <a:endParaRPr lang="en-GB" sz="2133" dirty="0">
              <a:solidFill>
                <a:srgbClr val="003856"/>
              </a:solidFill>
            </a:endParaRPr>
          </a:p>
          <a:p>
            <a:pPr marL="353475" algn="l">
              <a:buNone/>
            </a:pPr>
            <a:endParaRPr lang="en-GB" sz="2133" b="1" i="1" dirty="0">
              <a:solidFill>
                <a:srgbClr val="003856"/>
              </a:solidFill>
            </a:endParaRPr>
          </a:p>
        </p:txBody>
      </p:sp>
      <p:sp>
        <p:nvSpPr>
          <p:cNvPr id="18" name="Pladsholder til tekst 4">
            <a:extLst>
              <a:ext uri="{FF2B5EF4-FFF2-40B4-BE49-F238E27FC236}">
                <a16:creationId xmlns:a16="http://schemas.microsoft.com/office/drawing/2014/main" id="{1FAADA8A-CB1E-544D-81C2-C67D1367E9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44139" y="1304891"/>
            <a:ext cx="4416491" cy="4524376"/>
          </a:xfrm>
          <a:prstGeom prst="rect">
            <a:avLst/>
          </a:prstGeom>
        </p:spPr>
        <p:txBody>
          <a:bodyPr anchor="t" anchorCtr="0"/>
          <a:lstStyle/>
          <a:p>
            <a:pPr>
              <a:buNone/>
            </a:pPr>
            <a:r>
              <a:rPr lang="en-US" sz="2400" b="1" dirty="0"/>
              <a:t>Other news</a:t>
            </a:r>
            <a:r>
              <a:rPr lang="en-US" b="1" dirty="0"/>
              <a:t>:</a:t>
            </a:r>
            <a:endParaRPr lang="en-GB" sz="1467" dirty="0"/>
          </a:p>
          <a:p>
            <a:pPr>
              <a:buNone/>
            </a:pPr>
            <a:endParaRPr lang="en-GB" sz="1600" dirty="0"/>
          </a:p>
          <a:p>
            <a:pPr>
              <a:buNone/>
            </a:pPr>
            <a:r>
              <a:rPr lang="en-US" dirty="0"/>
              <a:t>Evaluation of Danish-Swedish wholesale gas market</a:t>
            </a:r>
            <a:r>
              <a:rPr lang="en-GB" dirty="0"/>
              <a:t> postponed</a:t>
            </a:r>
          </a:p>
          <a:p>
            <a:pPr>
              <a:buNone/>
            </a:pPr>
            <a:endParaRPr lang="en-US" sz="1867" dirty="0"/>
          </a:p>
          <a:p>
            <a:pPr marL="599002" lvl="2" indent="-380990">
              <a:spcAft>
                <a:spcPts val="400"/>
              </a:spcAft>
            </a:pPr>
            <a:r>
              <a:rPr lang="en-US" dirty="0"/>
              <a:t>ACER recommends evaluation of markets every three years as part of Gas Target Model</a:t>
            </a:r>
          </a:p>
          <a:p>
            <a:pPr marL="599002" lvl="2" indent="-380990">
              <a:spcAft>
                <a:spcPts val="400"/>
              </a:spcAft>
            </a:pPr>
            <a:r>
              <a:rPr lang="en-US" dirty="0"/>
              <a:t>Purpose: market design changes</a:t>
            </a:r>
          </a:p>
          <a:p>
            <a:pPr marL="218012" lvl="2" indent="0">
              <a:spcAft>
                <a:spcPts val="1600"/>
              </a:spcAft>
              <a:buNone/>
            </a:pPr>
            <a:endParaRPr lang="en-US" sz="267" dirty="0"/>
          </a:p>
          <a:p>
            <a:pPr marL="599002" lvl="2" indent="-380990">
              <a:spcAft>
                <a:spcPts val="400"/>
              </a:spcAft>
            </a:pPr>
            <a:r>
              <a:rPr lang="en-US" dirty="0"/>
              <a:t>DK/S market last evaluated 2017</a:t>
            </a:r>
          </a:p>
          <a:p>
            <a:pPr marL="599002" lvl="2" indent="-380990">
              <a:spcAft>
                <a:spcPts val="400"/>
              </a:spcAft>
            </a:pPr>
            <a:r>
              <a:rPr lang="en-US" dirty="0"/>
              <a:t>In 2020 DUR and </a:t>
            </a:r>
            <a:r>
              <a:rPr lang="en-US" dirty="0" err="1"/>
              <a:t>Ei</a:t>
            </a:r>
            <a:r>
              <a:rPr lang="en-US" dirty="0"/>
              <a:t> decided to postpone to 2023 due to Tyra and Baltic Pipe</a:t>
            </a:r>
          </a:p>
          <a:p>
            <a:pPr marL="599002" lvl="2" indent="-380990">
              <a:spcAft>
                <a:spcPts val="400"/>
              </a:spcAft>
            </a:pPr>
            <a:r>
              <a:rPr lang="en-US" dirty="0"/>
              <a:t>Tyra now delayed till 2023/24</a:t>
            </a:r>
            <a:endParaRPr lang="en-GB" sz="933" u="sng" dirty="0"/>
          </a:p>
        </p:txBody>
      </p:sp>
    </p:spTree>
    <p:extLst>
      <p:ext uri="{BB962C8B-B14F-4D97-AF65-F5344CB8AC3E}">
        <p14:creationId xmlns:p14="http://schemas.microsoft.com/office/powerpoint/2010/main" val="66235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4294967295"/>
          </p:nvPr>
        </p:nvSpPr>
        <p:spPr>
          <a:xfrm>
            <a:off x="0" y="7691967"/>
            <a:ext cx="397933" cy="201084"/>
          </a:xfrm>
          <a:prstGeom prst="rect">
            <a:avLst/>
          </a:prstGeom>
        </p:spPr>
        <p:txBody>
          <a:bodyPr/>
          <a:lstStyle/>
          <a:p>
            <a:pPr defTabSz="914460"/>
            <a:fld id="{667EC89C-17A0-4E64-A6D2-B825673CEEDF}" type="slidenum">
              <a:rPr lang="da-DK">
                <a:solidFill>
                  <a:srgbClr val="000000"/>
                </a:solidFill>
                <a:latin typeface="Arial"/>
              </a:rPr>
              <a:pPr defTabSz="914460"/>
              <a:t>44</a:t>
            </a:fld>
            <a:endParaRPr lang="da-DK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B3A65F6D-FDB4-1C48-AFD7-662BDB94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9" cy="5302251"/>
          </a:xfrm>
        </p:spPr>
        <p:txBody>
          <a:bodyPr anchor="ctr" anchorCtr="0"/>
          <a:lstStyle/>
          <a:p>
            <a:pPr algn="ctr"/>
            <a:r>
              <a:rPr lang="en-US" sz="6000" dirty="0"/>
              <a:t>Questions?</a:t>
            </a:r>
            <a:br>
              <a:rPr lang="en-US" dirty="0"/>
            </a:br>
            <a:br>
              <a:rPr lang="en-US" sz="1800" b="0" dirty="0"/>
            </a:br>
            <a:endParaRPr lang="en-US" sz="18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586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9B50-0A90-4146-A48E-2613C5DF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Revenue cap regulation on Gas-TO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372136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6C7413C-7D54-CF45-A417-378C5AD1B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Structure</a:t>
            </a:r>
            <a:r>
              <a:rPr lang="da-DK" dirty="0"/>
              <a:t> of </a:t>
            </a:r>
            <a:r>
              <a:rPr lang="da-DK" dirty="0" err="1"/>
              <a:t>presetation</a:t>
            </a:r>
            <a:endParaRPr lang="da-DK" dirty="0"/>
          </a:p>
        </p:txBody>
      </p:sp>
      <p:graphicFrame>
        <p:nvGraphicFramePr>
          <p:cNvPr id="9" name="Pladsholder til tabel 8">
            <a:extLst>
              <a:ext uri="{FF2B5EF4-FFF2-40B4-BE49-F238E27FC236}">
                <a16:creationId xmlns:a16="http://schemas.microsoft.com/office/drawing/2014/main" id="{950904F1-604F-484F-BE15-BB4C3D7D8216}"/>
              </a:ext>
            </a:extLst>
          </p:cNvPr>
          <p:cNvGraphicFramePr>
            <a:graphicFrameLocks noGrp="1"/>
          </p:cNvGraphicFramePr>
          <p:nvPr>
            <p:ph type="tbl" sz="quarter" idx="14"/>
          </p:nvPr>
        </p:nvGraphicFramePr>
        <p:xfrm>
          <a:off x="680905" y="1567828"/>
          <a:ext cx="5057182" cy="37301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0101">
                  <a:extLst>
                    <a:ext uri="{9D8B030D-6E8A-4147-A177-3AD203B41FA5}">
                      <a16:colId xmlns:a16="http://schemas.microsoft.com/office/drawing/2014/main" val="2650473697"/>
                    </a:ext>
                  </a:extLst>
                </a:gridCol>
                <a:gridCol w="597080">
                  <a:extLst>
                    <a:ext uri="{9D8B030D-6E8A-4147-A177-3AD203B41FA5}">
                      <a16:colId xmlns:a16="http://schemas.microsoft.com/office/drawing/2014/main" val="1690652534"/>
                    </a:ext>
                  </a:extLst>
                </a:gridCol>
              </a:tblGrid>
              <a:tr h="600947">
                <a:tc>
                  <a:txBody>
                    <a:bodyPr/>
                    <a:lstStyle/>
                    <a:p>
                      <a:endParaRPr lang="da-DK" sz="18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8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7613834"/>
                  </a:ext>
                </a:extLst>
              </a:tr>
              <a:tr h="600947">
                <a:tc>
                  <a:txBody>
                    <a:bodyPr/>
                    <a:lstStyle/>
                    <a:p>
                      <a:pPr marL="0" marR="0" lvl="0" indent="0" algn="l" defTabSz="67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aseline="0" dirty="0">
                          <a:solidFill>
                            <a:schemeClr val="bg2"/>
                          </a:solidFill>
                        </a:rPr>
                        <a:t>Status on </a:t>
                      </a:r>
                      <a:r>
                        <a:rPr lang="da-DK" sz="1400" baseline="0" dirty="0" err="1">
                          <a:solidFill>
                            <a:schemeClr val="bg2"/>
                          </a:solidFill>
                        </a:rPr>
                        <a:t>regulation</a:t>
                      </a:r>
                      <a:r>
                        <a:rPr lang="da-DK" sz="1400" baseline="0" dirty="0">
                          <a:solidFill>
                            <a:schemeClr val="bg2"/>
                          </a:solidFill>
                        </a:rPr>
                        <a:t> as of </a:t>
                      </a:r>
                      <a:r>
                        <a:rPr lang="da-DK" sz="1400" baseline="0" dirty="0" err="1">
                          <a:solidFill>
                            <a:schemeClr val="bg2"/>
                          </a:solidFill>
                        </a:rPr>
                        <a:t>today</a:t>
                      </a:r>
                      <a:endParaRPr lang="da-DK" sz="1400" baseline="0" dirty="0">
                        <a:solidFill>
                          <a:schemeClr val="bg2"/>
                        </a:solidFill>
                      </a:endParaRPr>
                    </a:p>
                    <a:p>
                      <a:endParaRPr lang="da-DK" sz="13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8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7623976"/>
                  </a:ext>
                </a:extLst>
              </a:tr>
              <a:tr h="600947">
                <a:tc>
                  <a:txBody>
                    <a:bodyPr/>
                    <a:lstStyle/>
                    <a:p>
                      <a:r>
                        <a:rPr lang="da-DK" sz="1300" dirty="0" err="1"/>
                        <a:t>Quick</a:t>
                      </a:r>
                      <a:r>
                        <a:rPr lang="da-DK" sz="1300" baseline="0" dirty="0"/>
                        <a:t> note on </a:t>
                      </a:r>
                      <a:r>
                        <a:rPr lang="da-DK" sz="1300" baseline="0" dirty="0" err="1"/>
                        <a:t>terminology</a:t>
                      </a:r>
                      <a:endParaRPr lang="da-DK" sz="1300" baseline="0" dirty="0"/>
                    </a:p>
                    <a:p>
                      <a:endParaRPr lang="da-DK" sz="13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8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552274"/>
                  </a:ext>
                </a:extLst>
              </a:tr>
              <a:tr h="725385">
                <a:tc>
                  <a:txBody>
                    <a:bodyPr/>
                    <a:lstStyle/>
                    <a:p>
                      <a:r>
                        <a:rPr lang="da-DK" sz="1300" dirty="0" err="1"/>
                        <a:t>Revenue</a:t>
                      </a:r>
                      <a:r>
                        <a:rPr lang="da-DK" sz="1300" dirty="0"/>
                        <a:t> </a:t>
                      </a:r>
                      <a:r>
                        <a:rPr lang="da-DK" sz="1300" dirty="0" err="1"/>
                        <a:t>cap</a:t>
                      </a:r>
                      <a:r>
                        <a:rPr lang="da-DK" sz="1300" dirty="0"/>
                        <a:t> – principles</a:t>
                      </a:r>
                    </a:p>
                    <a:p>
                      <a:endParaRPr lang="da-DK" sz="1300" dirty="0"/>
                    </a:p>
                    <a:p>
                      <a:r>
                        <a:rPr lang="da-DK" sz="1300" dirty="0"/>
                        <a:t>Components</a:t>
                      </a:r>
                      <a:r>
                        <a:rPr lang="da-DK" sz="1300" baseline="0" dirty="0"/>
                        <a:t> of a </a:t>
                      </a:r>
                      <a:r>
                        <a:rPr lang="da-DK" sz="1300" baseline="0" dirty="0" err="1"/>
                        <a:t>revenue</a:t>
                      </a:r>
                      <a:r>
                        <a:rPr lang="da-DK" sz="1300" baseline="0" dirty="0"/>
                        <a:t> </a:t>
                      </a:r>
                      <a:r>
                        <a:rPr lang="da-DK" sz="1300" baseline="0" dirty="0" err="1"/>
                        <a:t>cap</a:t>
                      </a:r>
                      <a:endParaRPr lang="da-DK" sz="13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8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7290410"/>
                  </a:ext>
                </a:extLst>
              </a:tr>
              <a:tr h="600947">
                <a:tc>
                  <a:txBody>
                    <a:bodyPr/>
                    <a:lstStyle/>
                    <a:p>
                      <a:r>
                        <a:rPr lang="da-DK" sz="1300" dirty="0" err="1"/>
                        <a:t>Regulatory</a:t>
                      </a:r>
                      <a:r>
                        <a:rPr lang="da-DK" sz="1300" baseline="0" dirty="0"/>
                        <a:t> proces</a:t>
                      </a:r>
                      <a:endParaRPr lang="da-DK" sz="13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8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5949591"/>
                  </a:ext>
                </a:extLst>
              </a:tr>
              <a:tr h="600947">
                <a:tc>
                  <a:txBody>
                    <a:bodyPr/>
                    <a:lstStyle/>
                    <a:p>
                      <a:r>
                        <a:rPr lang="da-DK" sz="1300" dirty="0" err="1"/>
                        <a:t>Efficiency</a:t>
                      </a:r>
                      <a:r>
                        <a:rPr lang="da-DK" sz="1300" baseline="0" dirty="0"/>
                        <a:t> </a:t>
                      </a:r>
                      <a:r>
                        <a:rPr lang="da-DK" sz="1300" baseline="0" dirty="0" err="1"/>
                        <a:t>requirement</a:t>
                      </a:r>
                      <a:endParaRPr lang="da-DK" sz="1300" baseline="0" dirty="0"/>
                    </a:p>
                    <a:p>
                      <a:endParaRPr lang="da-DK" sz="13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8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1972212"/>
                  </a:ext>
                </a:extLst>
              </a:tr>
            </a:tbl>
          </a:graphicData>
        </a:graphic>
      </p:graphicFrame>
      <p:sp>
        <p:nvSpPr>
          <p:cNvPr id="4" name="Pladsholder til tabel 3"/>
          <p:cNvSpPr>
            <a:spLocks noGrp="1"/>
          </p:cNvSpPr>
          <p:nvPr>
            <p:ph type="tbl" sz="quarter" idx="15"/>
          </p:nvPr>
        </p:nvSpPr>
        <p:spPr>
          <a:xfrm>
            <a:off x="6455473" y="1560062"/>
            <a:ext cx="5078483" cy="3737886"/>
          </a:xfrm>
        </p:spPr>
      </p:sp>
      <p:pic>
        <p:nvPicPr>
          <p:cNvPr id="3" name="Billede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599" b="-30599"/>
          <a:stretch/>
        </p:blipFill>
        <p:spPr>
          <a:xfrm>
            <a:off x="5688529" y="1439538"/>
            <a:ext cx="6503471" cy="6503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359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C1B15-098B-2316-E37E-6C3818AAE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Quick note on </a:t>
            </a:r>
            <a:r>
              <a:rPr lang="da-DK" dirty="0" err="1"/>
              <a:t>terminology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in the talk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6DC710-98E4-8731-3251-AA6F9D93B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099" y="1576982"/>
            <a:ext cx="6029195" cy="4702145"/>
          </a:xfrm>
        </p:spPr>
        <p:txBody>
          <a:bodyPr/>
          <a:lstStyle/>
          <a:p>
            <a:r>
              <a:rPr lang="da-DK" sz="2380" dirty="0"/>
              <a:t>Law (lov) – Parlament (Folketinget)</a:t>
            </a:r>
          </a:p>
          <a:p>
            <a:r>
              <a:rPr lang="da-DK" sz="2380" dirty="0" err="1"/>
              <a:t>Executive</a:t>
            </a:r>
            <a:r>
              <a:rPr lang="da-DK" sz="2380" dirty="0"/>
              <a:t> </a:t>
            </a:r>
            <a:r>
              <a:rPr lang="da-DK" sz="2380" dirty="0" err="1"/>
              <a:t>order</a:t>
            </a:r>
            <a:r>
              <a:rPr lang="da-DK" sz="2380" dirty="0"/>
              <a:t> (Bekendtgørelse) – </a:t>
            </a:r>
            <a:r>
              <a:rPr lang="da-DK" sz="2380" dirty="0" err="1"/>
              <a:t>secondary</a:t>
            </a:r>
            <a:r>
              <a:rPr lang="da-DK" sz="2380" dirty="0"/>
              <a:t> </a:t>
            </a:r>
            <a:r>
              <a:rPr lang="da-DK" sz="2380" dirty="0" err="1"/>
              <a:t>law</a:t>
            </a:r>
            <a:r>
              <a:rPr lang="da-DK" sz="2380" dirty="0"/>
              <a:t> </a:t>
            </a:r>
            <a:r>
              <a:rPr lang="da-DK" sz="2380" dirty="0" err="1"/>
              <a:t>issued</a:t>
            </a:r>
            <a:r>
              <a:rPr lang="da-DK" sz="2380" dirty="0"/>
              <a:t> by DUR or the </a:t>
            </a:r>
            <a:r>
              <a:rPr lang="da-DK" sz="2380" dirty="0" err="1"/>
              <a:t>ministry</a:t>
            </a:r>
            <a:endParaRPr lang="da-DK" sz="2380" dirty="0"/>
          </a:p>
          <a:p>
            <a:r>
              <a:rPr lang="da-DK" sz="2380" dirty="0"/>
              <a:t>Decision (afgørelse) – </a:t>
            </a:r>
            <a:r>
              <a:rPr lang="da-DK" sz="2380" dirty="0" err="1"/>
              <a:t>issued</a:t>
            </a:r>
            <a:r>
              <a:rPr lang="da-DK" sz="2380" dirty="0"/>
              <a:t> by DUR, administrative </a:t>
            </a:r>
            <a:r>
              <a:rPr lang="da-DK" sz="2380" dirty="0" err="1"/>
              <a:t>complains</a:t>
            </a:r>
            <a:r>
              <a:rPr lang="da-DK" sz="2380" dirty="0"/>
              <a:t> to ENK </a:t>
            </a:r>
          </a:p>
          <a:p>
            <a:r>
              <a:rPr lang="da-DK" sz="2380" dirty="0"/>
              <a:t>TO: Transmission operator (systemejer)</a:t>
            </a:r>
          </a:p>
          <a:p>
            <a:r>
              <a:rPr lang="da-DK" sz="2380" dirty="0"/>
              <a:t>SO: System operator (systemansvarlig)</a:t>
            </a:r>
          </a:p>
          <a:p>
            <a:pPr lvl="1"/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1" r="20009" b="-3605"/>
          <a:stretch/>
        </p:blipFill>
        <p:spPr>
          <a:xfrm>
            <a:off x="7948584" y="1716810"/>
            <a:ext cx="4036353" cy="51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75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798C0-E351-CCBF-30C7-2265014B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overall status of the </a:t>
            </a:r>
            <a:r>
              <a:rPr lang="da-DK" dirty="0" err="1"/>
              <a:t>economic</a:t>
            </a:r>
            <a:r>
              <a:rPr lang="da-DK" dirty="0"/>
              <a:t> </a:t>
            </a:r>
            <a:r>
              <a:rPr lang="da-DK" dirty="0" err="1"/>
              <a:t>regulation</a:t>
            </a:r>
            <a:r>
              <a:rPr lang="da-DK" dirty="0"/>
              <a:t> of GAS-T(S)O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4A5AD5-0308-4375-23D4-3C21F8754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00" y="1578915"/>
            <a:ext cx="5168776" cy="4341358"/>
          </a:xfrm>
        </p:spPr>
        <p:txBody>
          <a:bodyPr>
            <a:normAutofit/>
          </a:bodyPr>
          <a:lstStyle/>
          <a:p>
            <a:pPr marL="339110" indent="-339110"/>
            <a:r>
              <a:rPr lang="da-DK" sz="1978" dirty="0"/>
              <a:t>With a legal </a:t>
            </a:r>
            <a:r>
              <a:rPr lang="da-DK" sz="1978" dirty="0" err="1"/>
              <a:t>change</a:t>
            </a:r>
            <a:r>
              <a:rPr lang="da-DK" sz="1978" dirty="0"/>
              <a:t> as of 28/12-2022, </a:t>
            </a:r>
            <a:r>
              <a:rPr lang="da-DK" sz="1978" dirty="0" err="1"/>
              <a:t>regulation</a:t>
            </a:r>
            <a:r>
              <a:rPr lang="da-DK" sz="1978" dirty="0"/>
              <a:t> of the GAS TSO has </a:t>
            </a:r>
            <a:r>
              <a:rPr lang="da-DK" sz="1978" dirty="0" err="1"/>
              <a:t>been</a:t>
            </a:r>
            <a:r>
              <a:rPr lang="da-DK" sz="1978" dirty="0"/>
              <a:t> split </a:t>
            </a:r>
            <a:r>
              <a:rPr lang="da-DK" sz="1978" dirty="0" err="1"/>
              <a:t>into</a:t>
            </a:r>
            <a:r>
              <a:rPr lang="da-DK" sz="1978" dirty="0"/>
              <a:t> a GAS-SO and a GAS-TO </a:t>
            </a:r>
            <a:r>
              <a:rPr lang="da-DK" sz="1978" dirty="0" err="1"/>
              <a:t>regulated</a:t>
            </a:r>
            <a:r>
              <a:rPr lang="da-DK" sz="1978" dirty="0"/>
              <a:t> </a:t>
            </a:r>
            <a:r>
              <a:rPr lang="da-DK" sz="1978" dirty="0" err="1"/>
              <a:t>activity</a:t>
            </a:r>
            <a:r>
              <a:rPr lang="da-DK" sz="1978" dirty="0"/>
              <a:t>.</a:t>
            </a:r>
          </a:p>
          <a:p>
            <a:pPr marL="339110" indent="-339110"/>
            <a:endParaRPr lang="da-DK" sz="1978" dirty="0"/>
          </a:p>
          <a:p>
            <a:pPr marL="339110" indent="-339110"/>
            <a:r>
              <a:rPr lang="da-DK" sz="1978" dirty="0"/>
              <a:t>The GAS-SO </a:t>
            </a:r>
            <a:r>
              <a:rPr lang="da-DK" sz="1978" dirty="0" err="1"/>
              <a:t>remains</a:t>
            </a:r>
            <a:r>
              <a:rPr lang="da-DK" sz="1978" dirty="0"/>
              <a:t> under </a:t>
            </a:r>
            <a:r>
              <a:rPr lang="da-DK" sz="1978" dirty="0" err="1"/>
              <a:t>existing</a:t>
            </a:r>
            <a:r>
              <a:rPr lang="da-DK" sz="1978" dirty="0"/>
              <a:t> </a:t>
            </a:r>
            <a:r>
              <a:rPr lang="da-DK" sz="1978" dirty="0" err="1"/>
              <a:t>regulation</a:t>
            </a:r>
            <a:r>
              <a:rPr lang="da-DK" sz="1978" dirty="0"/>
              <a:t> for 2023 and </a:t>
            </a:r>
            <a:r>
              <a:rPr lang="da-DK" sz="1978" dirty="0" err="1"/>
              <a:t>its</a:t>
            </a:r>
            <a:r>
              <a:rPr lang="da-DK" sz="1978" dirty="0"/>
              <a:t> future </a:t>
            </a:r>
            <a:r>
              <a:rPr lang="da-DK" sz="1978" dirty="0" err="1"/>
              <a:t>regulation</a:t>
            </a:r>
            <a:r>
              <a:rPr lang="da-DK" sz="1978" dirty="0"/>
              <a:t> </a:t>
            </a:r>
            <a:r>
              <a:rPr lang="da-DK" sz="1978" dirty="0" err="1"/>
              <a:t>will</a:t>
            </a:r>
            <a:r>
              <a:rPr lang="da-DK" sz="1978" dirty="0"/>
              <a:t> </a:t>
            </a:r>
            <a:r>
              <a:rPr lang="da-DK" sz="1978" dirty="0" err="1"/>
              <a:t>be</a:t>
            </a:r>
            <a:r>
              <a:rPr lang="da-DK" sz="1978" dirty="0"/>
              <a:t> </a:t>
            </a:r>
            <a:r>
              <a:rPr lang="da-DK" sz="1978" dirty="0" err="1"/>
              <a:t>clarified</a:t>
            </a:r>
            <a:r>
              <a:rPr lang="da-DK" sz="1978" dirty="0"/>
              <a:t> </a:t>
            </a:r>
            <a:r>
              <a:rPr lang="da-DK" sz="1978" dirty="0" err="1"/>
              <a:t>this</a:t>
            </a:r>
            <a:r>
              <a:rPr lang="da-DK" sz="1978" dirty="0"/>
              <a:t> </a:t>
            </a:r>
            <a:r>
              <a:rPr lang="da-DK" sz="1978" dirty="0" err="1"/>
              <a:t>year</a:t>
            </a:r>
            <a:r>
              <a:rPr lang="da-DK" sz="1978" dirty="0"/>
              <a:t>.</a:t>
            </a:r>
          </a:p>
          <a:p>
            <a:pPr marL="339110" indent="-339110"/>
            <a:endParaRPr lang="da-DK" sz="1978" dirty="0"/>
          </a:p>
          <a:p>
            <a:pPr marL="339110" indent="-339110"/>
            <a:r>
              <a:rPr lang="da-DK" sz="1978" dirty="0"/>
              <a:t>The </a:t>
            </a:r>
            <a:r>
              <a:rPr lang="da-DK" sz="1978" dirty="0" err="1"/>
              <a:t>current</a:t>
            </a:r>
            <a:r>
              <a:rPr lang="da-DK" sz="1978" dirty="0"/>
              <a:t> </a:t>
            </a:r>
            <a:r>
              <a:rPr lang="da-DK" sz="1978" dirty="0" err="1"/>
              <a:t>presentation</a:t>
            </a:r>
            <a:r>
              <a:rPr lang="da-DK" sz="1978" dirty="0"/>
              <a:t> </a:t>
            </a:r>
            <a:r>
              <a:rPr lang="da-DK" sz="1978" dirty="0" err="1"/>
              <a:t>focuses</a:t>
            </a:r>
            <a:r>
              <a:rPr lang="da-DK" sz="1978" dirty="0"/>
              <a:t> on the GAS-TO as it is </a:t>
            </a:r>
            <a:r>
              <a:rPr lang="da-DK" sz="1978" dirty="0" err="1"/>
              <a:t>currently</a:t>
            </a:r>
            <a:r>
              <a:rPr lang="da-DK" sz="1978" dirty="0"/>
              <a:t> under a </a:t>
            </a:r>
            <a:r>
              <a:rPr lang="da-DK" sz="1978" dirty="0" err="1"/>
              <a:t>revenue</a:t>
            </a:r>
            <a:r>
              <a:rPr lang="da-DK" sz="1978" dirty="0"/>
              <a:t> cap.</a:t>
            </a:r>
          </a:p>
        </p:txBody>
      </p:sp>
      <p:pic>
        <p:nvPicPr>
          <p:cNvPr id="4" name="Billed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721" y="1582477"/>
            <a:ext cx="5409595" cy="365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80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EDBF3-D137-94A6-E268-F8C46DDB8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980" dirty="0" err="1"/>
              <a:t>Revenue</a:t>
            </a:r>
            <a:r>
              <a:rPr lang="da-DK" sz="3980" dirty="0"/>
              <a:t> cap </a:t>
            </a:r>
            <a:r>
              <a:rPr lang="da-DK" sz="3980" dirty="0" err="1"/>
              <a:t>regulation</a:t>
            </a:r>
            <a:r>
              <a:rPr lang="da-DK" sz="3980" dirty="0"/>
              <a:t>: </a:t>
            </a:r>
            <a:r>
              <a:rPr lang="da-DK" sz="3980" dirty="0" err="1"/>
              <a:t>principles</a:t>
            </a:r>
            <a:endParaRPr lang="da-DK" sz="398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886F52B-4797-F3DB-9AFA-64BFE9544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719" y="1553973"/>
            <a:ext cx="6100448" cy="4559640"/>
          </a:xfrm>
        </p:spPr>
        <p:txBody>
          <a:bodyPr>
            <a:noAutofit/>
          </a:bodyPr>
          <a:lstStyle/>
          <a:p>
            <a:r>
              <a:rPr lang="da-DK" sz="1990" dirty="0" err="1"/>
              <a:t>Revenue</a:t>
            </a:r>
            <a:r>
              <a:rPr lang="da-DK" sz="1990" dirty="0"/>
              <a:t> cap approach</a:t>
            </a:r>
          </a:p>
          <a:p>
            <a:pPr lvl="1"/>
            <a:r>
              <a:rPr lang="da-DK" sz="1990" dirty="0"/>
              <a:t>Not </a:t>
            </a:r>
            <a:r>
              <a:rPr lang="da-DK" sz="1990" dirty="0" err="1"/>
              <a:t>realized</a:t>
            </a:r>
            <a:r>
              <a:rPr lang="da-DK" sz="1990" dirty="0"/>
              <a:t> </a:t>
            </a:r>
            <a:r>
              <a:rPr lang="da-DK" sz="1990" dirty="0" err="1"/>
              <a:t>cost</a:t>
            </a:r>
            <a:r>
              <a:rPr lang="da-DK" sz="1990" dirty="0"/>
              <a:t>, but a cap </a:t>
            </a:r>
            <a:r>
              <a:rPr lang="da-DK" sz="1990" dirty="0" err="1"/>
              <a:t>based</a:t>
            </a:r>
            <a:r>
              <a:rPr lang="da-DK" sz="1990" dirty="0"/>
              <a:t> on </a:t>
            </a:r>
            <a:r>
              <a:rPr lang="da-DK" sz="1990" dirty="0" err="1"/>
              <a:t>actual</a:t>
            </a:r>
            <a:r>
              <a:rPr lang="da-DK" sz="1990" dirty="0"/>
              <a:t> </a:t>
            </a:r>
            <a:r>
              <a:rPr lang="da-DK" sz="1990" dirty="0" err="1"/>
              <a:t>costs</a:t>
            </a:r>
            <a:r>
              <a:rPr lang="da-DK" sz="1990" dirty="0"/>
              <a:t> in the </a:t>
            </a:r>
            <a:r>
              <a:rPr lang="da-DK" sz="1990" dirty="0" err="1"/>
              <a:t>previous</a:t>
            </a:r>
            <a:r>
              <a:rPr lang="da-DK" sz="1990" dirty="0"/>
              <a:t> </a:t>
            </a:r>
            <a:r>
              <a:rPr lang="da-DK" sz="1990" dirty="0" err="1"/>
              <a:t>period</a:t>
            </a:r>
            <a:r>
              <a:rPr lang="da-DK" sz="1990" dirty="0"/>
              <a:t> and </a:t>
            </a:r>
            <a:r>
              <a:rPr lang="da-DK" sz="1990" dirty="0" err="1"/>
              <a:t>regulatory</a:t>
            </a:r>
            <a:r>
              <a:rPr lang="da-DK" sz="1990" dirty="0"/>
              <a:t> </a:t>
            </a:r>
            <a:r>
              <a:rPr lang="da-DK" sz="1990" dirty="0" err="1"/>
              <a:t>adjustments</a:t>
            </a:r>
            <a:r>
              <a:rPr lang="da-DK" sz="1990" dirty="0"/>
              <a:t>.</a:t>
            </a:r>
          </a:p>
          <a:p>
            <a:pPr lvl="1"/>
            <a:r>
              <a:rPr lang="da-DK" sz="1990" dirty="0" err="1"/>
              <a:t>Two</a:t>
            </a:r>
            <a:r>
              <a:rPr lang="da-DK" sz="1990" dirty="0"/>
              <a:t> </a:t>
            </a:r>
            <a:r>
              <a:rPr lang="da-DK" sz="1990" dirty="0" err="1"/>
              <a:t>year</a:t>
            </a:r>
            <a:r>
              <a:rPr lang="da-DK" sz="1990" dirty="0"/>
              <a:t> </a:t>
            </a:r>
            <a:r>
              <a:rPr lang="da-DK" sz="1990" dirty="0" err="1"/>
              <a:t>regulatory</a:t>
            </a:r>
            <a:r>
              <a:rPr lang="da-DK" sz="1990" dirty="0"/>
              <a:t> </a:t>
            </a:r>
            <a:r>
              <a:rPr lang="da-DK" sz="1990" dirty="0" err="1"/>
              <a:t>period</a:t>
            </a:r>
            <a:r>
              <a:rPr lang="da-DK" sz="1990" dirty="0"/>
              <a:t>, </a:t>
            </a:r>
            <a:r>
              <a:rPr lang="da-DK" sz="1990" dirty="0" err="1"/>
              <a:t>then</a:t>
            </a:r>
            <a:r>
              <a:rPr lang="da-DK" sz="1990" dirty="0"/>
              <a:t> </a:t>
            </a:r>
            <a:r>
              <a:rPr lang="da-DK" sz="1990" dirty="0" err="1"/>
              <a:t>recalculation</a:t>
            </a:r>
            <a:r>
              <a:rPr lang="da-DK" sz="1990" dirty="0"/>
              <a:t> (5 for </a:t>
            </a:r>
            <a:r>
              <a:rPr lang="da-DK" sz="1990" dirty="0" err="1"/>
              <a:t>electricity</a:t>
            </a:r>
            <a:r>
              <a:rPr lang="da-DK" sz="1990" dirty="0"/>
              <a:t> DSO, 4 for Gas DSO, 2 for </a:t>
            </a:r>
            <a:r>
              <a:rPr lang="da-DK" sz="1990" dirty="0" err="1"/>
              <a:t>electricity</a:t>
            </a:r>
            <a:r>
              <a:rPr lang="da-DK" sz="1990" dirty="0"/>
              <a:t> system operator)</a:t>
            </a:r>
          </a:p>
          <a:p>
            <a:pPr lvl="1"/>
            <a:r>
              <a:rPr lang="da-DK" sz="1990" dirty="0" err="1"/>
              <a:t>Implications</a:t>
            </a:r>
            <a:r>
              <a:rPr lang="da-DK" sz="1990" dirty="0"/>
              <a:t>:</a:t>
            </a:r>
          </a:p>
          <a:p>
            <a:pPr lvl="2"/>
            <a:r>
              <a:rPr lang="da-DK" sz="1790" dirty="0" err="1"/>
              <a:t>Incentive</a:t>
            </a:r>
            <a:r>
              <a:rPr lang="da-DK" sz="1790" dirty="0"/>
              <a:t> for </a:t>
            </a:r>
            <a:r>
              <a:rPr lang="da-DK" sz="1790" dirty="0" err="1"/>
              <a:t>efficiency</a:t>
            </a:r>
            <a:r>
              <a:rPr lang="da-DK" sz="1790" dirty="0"/>
              <a:t> </a:t>
            </a:r>
            <a:r>
              <a:rPr lang="da-DK" sz="1790" dirty="0" err="1"/>
              <a:t>gain</a:t>
            </a:r>
            <a:endParaRPr lang="da-DK" sz="1790" dirty="0"/>
          </a:p>
          <a:p>
            <a:pPr lvl="2"/>
            <a:r>
              <a:rPr lang="da-DK" sz="1790" dirty="0" err="1"/>
              <a:t>Cost</a:t>
            </a:r>
            <a:r>
              <a:rPr lang="da-DK" sz="1790" dirty="0"/>
              <a:t> of </a:t>
            </a:r>
            <a:r>
              <a:rPr lang="da-DK" sz="1790" dirty="0" err="1"/>
              <a:t>capital</a:t>
            </a:r>
            <a:r>
              <a:rPr lang="da-DK" sz="1790" dirty="0"/>
              <a:t> to </a:t>
            </a:r>
            <a:r>
              <a:rPr lang="da-DK" sz="1790" dirty="0" err="1"/>
              <a:t>reflect</a:t>
            </a:r>
            <a:r>
              <a:rPr lang="da-DK" sz="1790" dirty="0"/>
              <a:t> </a:t>
            </a:r>
            <a:r>
              <a:rPr lang="da-DK" sz="1790" dirty="0" err="1"/>
              <a:t>risk</a:t>
            </a:r>
            <a:r>
              <a:rPr lang="da-DK" sz="1790" dirty="0"/>
              <a:t> for the </a:t>
            </a:r>
            <a:r>
              <a:rPr lang="da-DK" sz="1790" dirty="0" err="1"/>
              <a:t>company</a:t>
            </a:r>
            <a:endParaRPr lang="da-DK" sz="1790" dirty="0"/>
          </a:p>
          <a:p>
            <a:pPr lvl="2"/>
            <a:r>
              <a:rPr lang="da-DK" sz="1790" dirty="0"/>
              <a:t>The </a:t>
            </a:r>
            <a:r>
              <a:rPr lang="da-DK" sz="1790" dirty="0" err="1"/>
              <a:t>company</a:t>
            </a:r>
            <a:r>
              <a:rPr lang="da-DK" sz="1790" dirty="0"/>
              <a:t> </a:t>
            </a:r>
            <a:r>
              <a:rPr lang="da-DK" sz="1790" dirty="0" err="1"/>
              <a:t>carries</a:t>
            </a:r>
            <a:r>
              <a:rPr lang="da-DK" sz="1790" dirty="0"/>
              <a:t> </a:t>
            </a:r>
            <a:r>
              <a:rPr lang="da-DK" sz="1790" dirty="0" err="1"/>
              <a:t>risk</a:t>
            </a:r>
            <a:r>
              <a:rPr lang="da-DK" sz="1790" dirty="0"/>
              <a:t> of </a:t>
            </a:r>
            <a:r>
              <a:rPr lang="da-DK" sz="1790" dirty="0" err="1"/>
              <a:t>increase</a:t>
            </a:r>
            <a:r>
              <a:rPr lang="da-DK" sz="1790" dirty="0"/>
              <a:t> </a:t>
            </a:r>
            <a:r>
              <a:rPr lang="da-DK" sz="1790" dirty="0" err="1"/>
              <a:t>costs</a:t>
            </a:r>
            <a:r>
              <a:rPr lang="da-DK" sz="1790" dirty="0"/>
              <a:t> in the </a:t>
            </a:r>
            <a:r>
              <a:rPr lang="da-DK" sz="1790" dirty="0" err="1"/>
              <a:t>period</a:t>
            </a:r>
            <a:endParaRPr lang="da-DK" sz="1790" dirty="0"/>
          </a:p>
          <a:p>
            <a:r>
              <a:rPr lang="da-DK" sz="1990" dirty="0" err="1"/>
              <a:t>Important</a:t>
            </a:r>
            <a:r>
              <a:rPr lang="da-DK" sz="1990" dirty="0"/>
              <a:t> notes: </a:t>
            </a:r>
          </a:p>
          <a:p>
            <a:pPr lvl="1"/>
            <a:r>
              <a:rPr lang="da-DK" sz="1990" dirty="0"/>
              <a:t>the </a:t>
            </a:r>
            <a:r>
              <a:rPr lang="da-DK" sz="1990" dirty="0" err="1"/>
              <a:t>revenue</a:t>
            </a:r>
            <a:r>
              <a:rPr lang="da-DK" sz="1990" dirty="0"/>
              <a:t> cap </a:t>
            </a:r>
            <a:r>
              <a:rPr lang="da-DK" sz="1990" dirty="0" err="1"/>
              <a:t>does</a:t>
            </a:r>
            <a:r>
              <a:rPr lang="da-DK" sz="1990" dirty="0"/>
              <a:t> not </a:t>
            </a:r>
            <a:r>
              <a:rPr lang="da-DK" sz="1990" dirty="0" err="1"/>
              <a:t>directly</a:t>
            </a:r>
            <a:r>
              <a:rPr lang="da-DK" sz="1990" dirty="0"/>
              <a:t> sets </a:t>
            </a:r>
            <a:r>
              <a:rPr lang="da-DK" sz="1990" dirty="0" err="1"/>
              <a:t>prices</a:t>
            </a:r>
            <a:r>
              <a:rPr lang="da-DK" sz="1990" dirty="0"/>
              <a:t> – </a:t>
            </a:r>
            <a:r>
              <a:rPr lang="da-DK" sz="1990" dirty="0" err="1"/>
              <a:t>this</a:t>
            </a:r>
            <a:r>
              <a:rPr lang="da-DK" sz="1990" dirty="0"/>
              <a:t> </a:t>
            </a:r>
            <a:r>
              <a:rPr lang="da-DK" sz="1990" dirty="0" err="1"/>
              <a:t>happens</a:t>
            </a:r>
            <a:r>
              <a:rPr lang="da-DK" sz="1990" dirty="0"/>
              <a:t> </a:t>
            </a:r>
            <a:r>
              <a:rPr lang="da-DK" sz="1990" dirty="0" err="1"/>
              <a:t>though</a:t>
            </a:r>
            <a:r>
              <a:rPr lang="da-DK" sz="1990" dirty="0"/>
              <a:t> the tarif proces (</a:t>
            </a:r>
            <a:r>
              <a:rPr lang="da-DK" sz="1990" dirty="0" err="1"/>
              <a:t>which</a:t>
            </a:r>
            <a:r>
              <a:rPr lang="da-DK" sz="1990" dirty="0"/>
              <a:t> is not </a:t>
            </a:r>
            <a:r>
              <a:rPr lang="da-DK" sz="1990" dirty="0" err="1"/>
              <a:t>my</a:t>
            </a:r>
            <a:r>
              <a:rPr lang="da-DK" sz="1990" dirty="0"/>
              <a:t> brief). No decision on a final </a:t>
            </a:r>
            <a:r>
              <a:rPr lang="da-DK" sz="1990" dirty="0" err="1"/>
              <a:t>revenue</a:t>
            </a:r>
            <a:r>
              <a:rPr lang="da-DK" sz="1990" dirty="0"/>
              <a:t> cap </a:t>
            </a:r>
            <a:r>
              <a:rPr lang="da-DK" sz="1990" dirty="0" err="1"/>
              <a:t>will</a:t>
            </a:r>
            <a:r>
              <a:rPr lang="da-DK" sz="1990" dirty="0"/>
              <a:t> </a:t>
            </a:r>
            <a:r>
              <a:rPr lang="da-DK" sz="1990" dirty="0" err="1"/>
              <a:t>be</a:t>
            </a:r>
            <a:r>
              <a:rPr lang="da-DK" sz="1990" dirty="0"/>
              <a:t> made till Q3 2024.</a:t>
            </a:r>
          </a:p>
        </p:txBody>
      </p:sp>
      <p:pic>
        <p:nvPicPr>
          <p:cNvPr id="9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1524" r="-45887" b="-53935"/>
          <a:stretch/>
        </p:blipFill>
        <p:spPr>
          <a:xfrm>
            <a:off x="437641" y="1553968"/>
            <a:ext cx="6441518" cy="66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3A989-B462-8DB1-CF1B-5257A6AD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Developments in the gas market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885BBF19-867B-1EDC-F74B-1D59BD52E2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008D148C-CAE0-0387-F72B-93F90D7C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23" y="1967971"/>
            <a:ext cx="468000" cy="468000"/>
          </a:xfrm>
          <a:prstGeom prst="rect">
            <a:avLst/>
          </a:prstGeom>
        </p:spPr>
      </p:pic>
      <p:cxnSp>
        <p:nvCxnSpPr>
          <p:cNvPr id="85" name="Lige forbindelse 84">
            <a:extLst>
              <a:ext uri="{FF2B5EF4-FFF2-40B4-BE49-F238E27FC236}">
                <a16:creationId xmlns:a16="http://schemas.microsoft.com/office/drawing/2014/main" id="{DA7BF4D0-835C-B3B2-32BC-A6A303A8C74B}"/>
              </a:ext>
            </a:extLst>
          </p:cNvPr>
          <p:cNvCxnSpPr>
            <a:cxnSpLocks/>
          </p:cNvCxnSpPr>
          <p:nvPr/>
        </p:nvCxnSpPr>
        <p:spPr>
          <a:xfrm>
            <a:off x="462846" y="4185559"/>
            <a:ext cx="10813493" cy="1168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felt 87">
            <a:extLst>
              <a:ext uri="{FF2B5EF4-FFF2-40B4-BE49-F238E27FC236}">
                <a16:creationId xmlns:a16="http://schemas.microsoft.com/office/drawing/2014/main" id="{0A2B2B30-4C13-1F00-6B7B-E49EE653CFAF}"/>
              </a:ext>
            </a:extLst>
          </p:cNvPr>
          <p:cNvSpPr txBox="1"/>
          <p:nvPr/>
        </p:nvSpPr>
        <p:spPr>
          <a:xfrm>
            <a:off x="1513540" y="2568196"/>
            <a:ext cx="74714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19 Dec</a:t>
            </a:r>
          </a:p>
        </p:txBody>
      </p:sp>
      <p:sp>
        <p:nvSpPr>
          <p:cNvPr id="89" name="Tekstfelt 88">
            <a:extLst>
              <a:ext uri="{FF2B5EF4-FFF2-40B4-BE49-F238E27FC236}">
                <a16:creationId xmlns:a16="http://schemas.microsoft.com/office/drawing/2014/main" id="{1EBDF9D3-A70E-BCFD-DF27-870BA791513E}"/>
              </a:ext>
            </a:extLst>
          </p:cNvPr>
          <p:cNvSpPr txBox="1"/>
          <p:nvPr/>
        </p:nvSpPr>
        <p:spPr>
          <a:xfrm>
            <a:off x="2260684" y="4969151"/>
            <a:ext cx="74714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22 Dec</a:t>
            </a:r>
          </a:p>
        </p:txBody>
      </p:sp>
      <p:sp>
        <p:nvSpPr>
          <p:cNvPr id="90" name="Tekstfelt 89">
            <a:extLst>
              <a:ext uri="{FF2B5EF4-FFF2-40B4-BE49-F238E27FC236}">
                <a16:creationId xmlns:a16="http://schemas.microsoft.com/office/drawing/2014/main" id="{457988B9-710A-A851-8C4B-F73C72BECC04}"/>
              </a:ext>
            </a:extLst>
          </p:cNvPr>
          <p:cNvSpPr txBox="1"/>
          <p:nvPr/>
        </p:nvSpPr>
        <p:spPr>
          <a:xfrm>
            <a:off x="787201" y="2825396"/>
            <a:ext cx="21998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EU regulation on coordination of gas purchases passed</a:t>
            </a:r>
            <a:endParaRPr lang="da-DK" sz="1200" dirty="0" err="1"/>
          </a:p>
        </p:txBody>
      </p:sp>
      <p:sp>
        <p:nvSpPr>
          <p:cNvPr id="91" name="Tekstfelt 90">
            <a:extLst>
              <a:ext uri="{FF2B5EF4-FFF2-40B4-BE49-F238E27FC236}">
                <a16:creationId xmlns:a16="http://schemas.microsoft.com/office/drawing/2014/main" id="{6B4C4EC2-9FD1-C1C1-6D1B-D54691CBC22A}"/>
              </a:ext>
            </a:extLst>
          </p:cNvPr>
          <p:cNvSpPr txBox="1"/>
          <p:nvPr/>
        </p:nvSpPr>
        <p:spPr>
          <a:xfrm>
            <a:off x="1731751" y="5224617"/>
            <a:ext cx="1775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EU regulation on market correction mechanism passed</a:t>
            </a:r>
            <a:endParaRPr lang="da-DK" sz="1200" dirty="0" err="1"/>
          </a:p>
        </p:txBody>
      </p:sp>
      <p:grpSp>
        <p:nvGrpSpPr>
          <p:cNvPr id="98" name="Gruppe 97">
            <a:extLst>
              <a:ext uri="{FF2B5EF4-FFF2-40B4-BE49-F238E27FC236}">
                <a16:creationId xmlns:a16="http://schemas.microsoft.com/office/drawing/2014/main" id="{F6A47427-D67F-C206-EF0A-1F7AAE2607A2}"/>
              </a:ext>
            </a:extLst>
          </p:cNvPr>
          <p:cNvGrpSpPr/>
          <p:nvPr/>
        </p:nvGrpSpPr>
        <p:grpSpPr>
          <a:xfrm>
            <a:off x="1664273" y="3249531"/>
            <a:ext cx="448522" cy="456651"/>
            <a:chOff x="4396632" y="3297366"/>
            <a:chExt cx="610450" cy="61200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D1FA2348-B797-3AFC-0198-827F6D7D06D2}"/>
                </a:ext>
              </a:extLst>
            </p:cNvPr>
            <p:cNvSpPr/>
            <p:nvPr/>
          </p:nvSpPr>
          <p:spPr>
            <a:xfrm>
              <a:off x="4396632" y="3297366"/>
              <a:ext cx="610450" cy="61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2000" noProof="0"/>
            </a:p>
          </p:txBody>
        </p:sp>
        <p:pic>
          <p:nvPicPr>
            <p:cNvPr id="100" name="Billede 99">
              <a:extLst>
                <a:ext uri="{FF2B5EF4-FFF2-40B4-BE49-F238E27FC236}">
                  <a16:creationId xmlns:a16="http://schemas.microsoft.com/office/drawing/2014/main" id="{D0940140-1921-4095-50EC-45CC9844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259" y="3334390"/>
              <a:ext cx="515324" cy="515323"/>
            </a:xfrm>
            <a:prstGeom prst="rect">
              <a:avLst/>
            </a:prstGeom>
          </p:spPr>
        </p:pic>
      </p:grpSp>
      <p:grpSp>
        <p:nvGrpSpPr>
          <p:cNvPr id="97" name="Gruppe 96">
            <a:extLst>
              <a:ext uri="{FF2B5EF4-FFF2-40B4-BE49-F238E27FC236}">
                <a16:creationId xmlns:a16="http://schemas.microsoft.com/office/drawing/2014/main" id="{82FADA37-4E52-A514-437B-A7CEB0B4318D}"/>
              </a:ext>
            </a:extLst>
          </p:cNvPr>
          <p:cNvGrpSpPr/>
          <p:nvPr/>
        </p:nvGrpSpPr>
        <p:grpSpPr>
          <a:xfrm>
            <a:off x="2401019" y="4532788"/>
            <a:ext cx="448522" cy="456651"/>
            <a:chOff x="4396632" y="3297366"/>
            <a:chExt cx="610450" cy="61200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6F23F425-47CB-2BE0-D860-9069CCD8BC4B}"/>
                </a:ext>
              </a:extLst>
            </p:cNvPr>
            <p:cNvSpPr/>
            <p:nvPr/>
          </p:nvSpPr>
          <p:spPr>
            <a:xfrm>
              <a:off x="4396632" y="3297366"/>
              <a:ext cx="610450" cy="61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2000" noProof="0"/>
            </a:p>
          </p:txBody>
        </p:sp>
        <p:pic>
          <p:nvPicPr>
            <p:cNvPr id="96" name="Billede 95">
              <a:extLst>
                <a:ext uri="{FF2B5EF4-FFF2-40B4-BE49-F238E27FC236}">
                  <a16:creationId xmlns:a16="http://schemas.microsoft.com/office/drawing/2014/main" id="{F39FF145-1ADD-9203-7A6B-0268F064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259" y="3334390"/>
              <a:ext cx="515324" cy="515323"/>
            </a:xfrm>
            <a:prstGeom prst="rect">
              <a:avLst/>
            </a:prstGeom>
          </p:spPr>
        </p:pic>
      </p:grpSp>
      <p:cxnSp>
        <p:nvCxnSpPr>
          <p:cNvPr id="108" name="Lige forbindelse 107">
            <a:extLst>
              <a:ext uri="{FF2B5EF4-FFF2-40B4-BE49-F238E27FC236}">
                <a16:creationId xmlns:a16="http://schemas.microsoft.com/office/drawing/2014/main" id="{8773F83C-9D12-6FD2-07C9-AD5632D4FCBD}"/>
              </a:ext>
            </a:extLst>
          </p:cNvPr>
          <p:cNvCxnSpPr>
            <a:cxnSpLocks/>
          </p:cNvCxnSpPr>
          <p:nvPr/>
        </p:nvCxnSpPr>
        <p:spPr>
          <a:xfrm flipH="1">
            <a:off x="481698" y="4187783"/>
            <a:ext cx="2" cy="516393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D2133CFD-E9D0-21B2-767E-F997DD6005F2}"/>
              </a:ext>
            </a:extLst>
          </p:cNvPr>
          <p:cNvSpPr/>
          <p:nvPr/>
        </p:nvSpPr>
        <p:spPr>
          <a:xfrm>
            <a:off x="257437" y="4532787"/>
            <a:ext cx="448522" cy="4566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/>
          </a:p>
        </p:txBody>
      </p:sp>
      <p:pic>
        <p:nvPicPr>
          <p:cNvPr id="110" name="Billede 109">
            <a:extLst>
              <a:ext uri="{FF2B5EF4-FFF2-40B4-BE49-F238E27FC236}">
                <a16:creationId xmlns:a16="http://schemas.microsoft.com/office/drawing/2014/main" id="{E38AD3C8-70D6-1EB8-3327-03B3852E138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2" y="4617819"/>
            <a:ext cx="260791" cy="260791"/>
          </a:xfrm>
          <a:prstGeom prst="rect">
            <a:avLst/>
          </a:prstGeom>
        </p:spPr>
      </p:pic>
      <p:sp>
        <p:nvSpPr>
          <p:cNvPr id="111" name="Tekstfelt 110">
            <a:extLst>
              <a:ext uri="{FF2B5EF4-FFF2-40B4-BE49-F238E27FC236}">
                <a16:creationId xmlns:a16="http://schemas.microsoft.com/office/drawing/2014/main" id="{4227C7B6-9975-4D3F-667B-1597A1E297D2}"/>
              </a:ext>
            </a:extLst>
          </p:cNvPr>
          <p:cNvSpPr txBox="1"/>
          <p:nvPr/>
        </p:nvSpPr>
        <p:spPr>
          <a:xfrm>
            <a:off x="89275" y="4989438"/>
            <a:ext cx="74714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 Dec</a:t>
            </a:r>
          </a:p>
        </p:txBody>
      </p:sp>
      <p:sp>
        <p:nvSpPr>
          <p:cNvPr id="112" name="Tekstfelt 111">
            <a:extLst>
              <a:ext uri="{FF2B5EF4-FFF2-40B4-BE49-F238E27FC236}">
                <a16:creationId xmlns:a16="http://schemas.microsoft.com/office/drawing/2014/main" id="{050B88DF-44EF-2263-13CB-DF01832C68C7}"/>
              </a:ext>
            </a:extLst>
          </p:cNvPr>
          <p:cNvSpPr txBox="1"/>
          <p:nvPr/>
        </p:nvSpPr>
        <p:spPr>
          <a:xfrm>
            <a:off x="44428" y="5235657"/>
            <a:ext cx="8669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ETF gas price: 147 €/MWh </a:t>
            </a:r>
            <a:endParaRPr lang="da-DK" sz="1200" dirty="0" err="1"/>
          </a:p>
        </p:txBody>
      </p:sp>
      <p:cxnSp>
        <p:nvCxnSpPr>
          <p:cNvPr id="113" name="Lige forbindelse 112">
            <a:extLst>
              <a:ext uri="{FF2B5EF4-FFF2-40B4-BE49-F238E27FC236}">
                <a16:creationId xmlns:a16="http://schemas.microsoft.com/office/drawing/2014/main" id="{5851F96E-5CEB-E252-C8A4-F71135072A26}"/>
              </a:ext>
            </a:extLst>
          </p:cNvPr>
          <p:cNvCxnSpPr>
            <a:cxnSpLocks/>
          </p:cNvCxnSpPr>
          <p:nvPr/>
        </p:nvCxnSpPr>
        <p:spPr>
          <a:xfrm flipH="1">
            <a:off x="7855689" y="4201793"/>
            <a:ext cx="2" cy="516393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490BB7AD-31A6-B378-23C7-F38141D1150B}"/>
              </a:ext>
            </a:extLst>
          </p:cNvPr>
          <p:cNvSpPr/>
          <p:nvPr/>
        </p:nvSpPr>
        <p:spPr>
          <a:xfrm>
            <a:off x="7631428" y="4561787"/>
            <a:ext cx="448522" cy="4566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/>
          </a:p>
        </p:txBody>
      </p:sp>
      <p:pic>
        <p:nvPicPr>
          <p:cNvPr id="115" name="Billede 114">
            <a:extLst>
              <a:ext uri="{FF2B5EF4-FFF2-40B4-BE49-F238E27FC236}">
                <a16:creationId xmlns:a16="http://schemas.microsoft.com/office/drawing/2014/main" id="{8686FDB6-51DB-5318-E4AB-15BB6FD2F09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293" y="4646819"/>
            <a:ext cx="260791" cy="260791"/>
          </a:xfrm>
          <a:prstGeom prst="rect">
            <a:avLst/>
          </a:prstGeom>
        </p:spPr>
      </p:pic>
      <p:sp>
        <p:nvSpPr>
          <p:cNvPr id="116" name="Tekstfelt 115">
            <a:extLst>
              <a:ext uri="{FF2B5EF4-FFF2-40B4-BE49-F238E27FC236}">
                <a16:creationId xmlns:a16="http://schemas.microsoft.com/office/drawing/2014/main" id="{B965EE78-AD85-950F-0E52-BAEF843B45C2}"/>
              </a:ext>
            </a:extLst>
          </p:cNvPr>
          <p:cNvSpPr txBox="1"/>
          <p:nvPr/>
        </p:nvSpPr>
        <p:spPr>
          <a:xfrm>
            <a:off x="7459267" y="4997142"/>
            <a:ext cx="74714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 March</a:t>
            </a:r>
          </a:p>
        </p:txBody>
      </p:sp>
      <p:sp>
        <p:nvSpPr>
          <p:cNvPr id="117" name="Tekstfelt 116">
            <a:extLst>
              <a:ext uri="{FF2B5EF4-FFF2-40B4-BE49-F238E27FC236}">
                <a16:creationId xmlns:a16="http://schemas.microsoft.com/office/drawing/2014/main" id="{ECF6E9A9-053C-21F6-2D78-85D0F95308AD}"/>
              </a:ext>
            </a:extLst>
          </p:cNvPr>
          <p:cNvSpPr txBox="1"/>
          <p:nvPr/>
        </p:nvSpPr>
        <p:spPr>
          <a:xfrm>
            <a:off x="7465907" y="5272988"/>
            <a:ext cx="8669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ETF gas price: </a:t>
            </a:r>
          </a:p>
          <a:p>
            <a:pPr algn="ctr"/>
            <a:r>
              <a:rPr lang="en-US" sz="1200" dirty="0"/>
              <a:t>49 €/MWh </a:t>
            </a:r>
            <a:endParaRPr lang="da-DK" sz="1200" dirty="0" err="1"/>
          </a:p>
        </p:txBody>
      </p:sp>
      <p:sp>
        <p:nvSpPr>
          <p:cNvPr id="118" name="Tekstfelt 117">
            <a:extLst>
              <a:ext uri="{FF2B5EF4-FFF2-40B4-BE49-F238E27FC236}">
                <a16:creationId xmlns:a16="http://schemas.microsoft.com/office/drawing/2014/main" id="{B6973914-8256-432D-7954-A954B84915C8}"/>
              </a:ext>
            </a:extLst>
          </p:cNvPr>
          <p:cNvSpPr txBox="1"/>
          <p:nvPr/>
        </p:nvSpPr>
        <p:spPr>
          <a:xfrm>
            <a:off x="5810197" y="2570898"/>
            <a:ext cx="81965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14 Feb</a:t>
            </a:r>
          </a:p>
        </p:txBody>
      </p:sp>
      <p:sp>
        <p:nvSpPr>
          <p:cNvPr id="119" name="Tekstfelt 118">
            <a:extLst>
              <a:ext uri="{FF2B5EF4-FFF2-40B4-BE49-F238E27FC236}">
                <a16:creationId xmlns:a16="http://schemas.microsoft.com/office/drawing/2014/main" id="{C3BAD93E-C887-466A-0D0B-5563EC89A591}"/>
              </a:ext>
            </a:extLst>
          </p:cNvPr>
          <p:cNvSpPr txBox="1"/>
          <p:nvPr/>
        </p:nvSpPr>
        <p:spPr>
          <a:xfrm>
            <a:off x="5518305" y="2850663"/>
            <a:ext cx="146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Expanded green zone in balancing model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54244282-554E-A4DB-9677-AB1AC2185869}"/>
              </a:ext>
            </a:extLst>
          </p:cNvPr>
          <p:cNvSpPr/>
          <p:nvPr/>
        </p:nvSpPr>
        <p:spPr>
          <a:xfrm>
            <a:off x="5976535" y="3272387"/>
            <a:ext cx="448522" cy="4566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/>
          </a:p>
        </p:txBody>
      </p:sp>
      <p:cxnSp>
        <p:nvCxnSpPr>
          <p:cNvPr id="123" name="Lige forbindelse 122">
            <a:extLst>
              <a:ext uri="{FF2B5EF4-FFF2-40B4-BE49-F238E27FC236}">
                <a16:creationId xmlns:a16="http://schemas.microsoft.com/office/drawing/2014/main" id="{E9C23AAF-B790-BE6E-7958-B08225B174AB}"/>
              </a:ext>
            </a:extLst>
          </p:cNvPr>
          <p:cNvCxnSpPr>
            <a:cxnSpLocks/>
          </p:cNvCxnSpPr>
          <p:nvPr/>
        </p:nvCxnSpPr>
        <p:spPr>
          <a:xfrm flipH="1">
            <a:off x="6199372" y="3677032"/>
            <a:ext cx="2" cy="516393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Lige forbindelse 124">
            <a:extLst>
              <a:ext uri="{FF2B5EF4-FFF2-40B4-BE49-F238E27FC236}">
                <a16:creationId xmlns:a16="http://schemas.microsoft.com/office/drawing/2014/main" id="{A32B6937-90EC-3939-1C84-FEA7E8F26C60}"/>
              </a:ext>
            </a:extLst>
          </p:cNvPr>
          <p:cNvCxnSpPr>
            <a:cxnSpLocks/>
          </p:cNvCxnSpPr>
          <p:nvPr/>
        </p:nvCxnSpPr>
        <p:spPr>
          <a:xfrm flipH="1">
            <a:off x="4788895" y="4200735"/>
            <a:ext cx="2" cy="516393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5C024262-6624-46E0-F714-82D17B8A9CD8}"/>
              </a:ext>
            </a:extLst>
          </p:cNvPr>
          <p:cNvSpPr/>
          <p:nvPr/>
        </p:nvSpPr>
        <p:spPr>
          <a:xfrm>
            <a:off x="4564634" y="4545739"/>
            <a:ext cx="448522" cy="4566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/>
          </a:p>
        </p:txBody>
      </p:sp>
      <p:sp>
        <p:nvSpPr>
          <p:cNvPr id="128" name="Tekstfelt 127">
            <a:extLst>
              <a:ext uri="{FF2B5EF4-FFF2-40B4-BE49-F238E27FC236}">
                <a16:creationId xmlns:a16="http://schemas.microsoft.com/office/drawing/2014/main" id="{8597BDEA-DEF9-D938-2AB4-948A08D0C2DD}"/>
              </a:ext>
            </a:extLst>
          </p:cNvPr>
          <p:cNvSpPr txBox="1"/>
          <p:nvPr/>
        </p:nvSpPr>
        <p:spPr>
          <a:xfrm>
            <a:off x="4396472" y="5002390"/>
            <a:ext cx="74714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 Feb</a:t>
            </a:r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EDD4B818-391A-483E-E95C-27F2397F5F3C}"/>
              </a:ext>
            </a:extLst>
          </p:cNvPr>
          <p:cNvSpPr txBox="1"/>
          <p:nvPr/>
        </p:nvSpPr>
        <p:spPr>
          <a:xfrm>
            <a:off x="4079132" y="5253537"/>
            <a:ext cx="1439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Storage filling target </a:t>
            </a:r>
          </a:p>
          <a:p>
            <a:pPr algn="ctr"/>
            <a:r>
              <a:rPr lang="en-US" sz="1200" dirty="0"/>
              <a:t>45% &lt; DK 85%</a:t>
            </a:r>
          </a:p>
          <a:p>
            <a:pPr algn="ctr"/>
            <a:endParaRPr lang="da-DK" sz="1200" dirty="0" err="1">
              <a:highlight>
                <a:srgbClr val="FFFF00"/>
              </a:highlight>
            </a:endParaRPr>
          </a:p>
        </p:txBody>
      </p:sp>
      <p:pic>
        <p:nvPicPr>
          <p:cNvPr id="130" name="Billede 129">
            <a:extLst>
              <a:ext uri="{FF2B5EF4-FFF2-40B4-BE49-F238E27FC236}">
                <a16:creationId xmlns:a16="http://schemas.microsoft.com/office/drawing/2014/main" id="{2A2F55A0-ACD4-46E2-C6BD-A1441E5B9E2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48" y="4595152"/>
            <a:ext cx="376042" cy="376042"/>
          </a:xfrm>
          <a:prstGeom prst="rect">
            <a:avLst/>
          </a:prstGeom>
        </p:spPr>
      </p:pic>
      <p:pic>
        <p:nvPicPr>
          <p:cNvPr id="133" name="Billede 132">
            <a:extLst>
              <a:ext uri="{FF2B5EF4-FFF2-40B4-BE49-F238E27FC236}">
                <a16:creationId xmlns:a16="http://schemas.microsoft.com/office/drawing/2014/main" id="{FA51F9B8-ACD9-39AC-8207-F5EBB0246AE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81" y="3346343"/>
            <a:ext cx="353976" cy="353976"/>
          </a:xfrm>
          <a:prstGeom prst="rect">
            <a:avLst/>
          </a:prstGeom>
        </p:spPr>
      </p:pic>
      <p:sp>
        <p:nvSpPr>
          <p:cNvPr id="137" name="Tekstfelt 136">
            <a:extLst>
              <a:ext uri="{FF2B5EF4-FFF2-40B4-BE49-F238E27FC236}">
                <a16:creationId xmlns:a16="http://schemas.microsoft.com/office/drawing/2014/main" id="{263F85E6-7629-8271-9148-AF77A7ECD63A}"/>
              </a:ext>
            </a:extLst>
          </p:cNvPr>
          <p:cNvSpPr txBox="1"/>
          <p:nvPr/>
        </p:nvSpPr>
        <p:spPr>
          <a:xfrm>
            <a:off x="9821415" y="5050571"/>
            <a:ext cx="17911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err="1"/>
              <a:t>Trilogue</a:t>
            </a:r>
            <a:r>
              <a:rPr lang="en-US" sz="1200" dirty="0"/>
              <a:t> negotiations on the EU's gas and hydrogen package expected soon</a:t>
            </a:r>
            <a:endParaRPr lang="da-DK" sz="1200" dirty="0" err="1"/>
          </a:p>
        </p:txBody>
      </p:sp>
      <p:pic>
        <p:nvPicPr>
          <p:cNvPr id="142" name="Billede 141">
            <a:extLst>
              <a:ext uri="{FF2B5EF4-FFF2-40B4-BE49-F238E27FC236}">
                <a16:creationId xmlns:a16="http://schemas.microsoft.com/office/drawing/2014/main" id="{1E27E7D5-B437-890F-2488-AD551D75D91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91" y="3565366"/>
            <a:ext cx="305033" cy="298564"/>
          </a:xfrm>
          <a:prstGeom prst="rect">
            <a:avLst/>
          </a:prstGeom>
        </p:spPr>
      </p:pic>
      <p:sp>
        <p:nvSpPr>
          <p:cNvPr id="143" name="Tekstfelt 142">
            <a:extLst>
              <a:ext uri="{FF2B5EF4-FFF2-40B4-BE49-F238E27FC236}">
                <a16:creationId xmlns:a16="http://schemas.microsoft.com/office/drawing/2014/main" id="{551E957A-8DF3-5EFE-BC92-6D2A3AB10BF5}"/>
              </a:ext>
            </a:extLst>
          </p:cNvPr>
          <p:cNvSpPr txBox="1"/>
          <p:nvPr/>
        </p:nvSpPr>
        <p:spPr>
          <a:xfrm>
            <a:off x="8434956" y="3114599"/>
            <a:ext cx="17005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EU proposal for electricity market reform</a:t>
            </a:r>
            <a:endParaRPr lang="da-DK" sz="1200" dirty="0" err="1"/>
          </a:p>
        </p:txBody>
      </p:sp>
      <p:sp>
        <p:nvSpPr>
          <p:cNvPr id="147" name="Tekstfelt 146">
            <a:extLst>
              <a:ext uri="{FF2B5EF4-FFF2-40B4-BE49-F238E27FC236}">
                <a16:creationId xmlns:a16="http://schemas.microsoft.com/office/drawing/2014/main" id="{786FA188-C734-D9FD-DE1A-63254A1152CF}"/>
              </a:ext>
            </a:extLst>
          </p:cNvPr>
          <p:cNvSpPr txBox="1"/>
          <p:nvPr/>
        </p:nvSpPr>
        <p:spPr>
          <a:xfrm>
            <a:off x="8696365" y="2855045"/>
            <a:ext cx="112505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16 </a:t>
            </a:r>
            <a:r>
              <a:rPr lang="en-US" b="1" dirty="0">
                <a:solidFill>
                  <a:schemeClr val="accent1"/>
                </a:solidFill>
              </a:rPr>
              <a:t>March?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83CB162D-9804-7C03-CDFD-E8CE5647ADFD}"/>
              </a:ext>
            </a:extLst>
          </p:cNvPr>
          <p:cNvSpPr/>
          <p:nvPr/>
        </p:nvSpPr>
        <p:spPr>
          <a:xfrm>
            <a:off x="9061746" y="3491426"/>
            <a:ext cx="448522" cy="4566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/>
          </a:p>
        </p:txBody>
      </p:sp>
      <p:pic>
        <p:nvPicPr>
          <p:cNvPr id="150" name="Billede 149">
            <a:extLst>
              <a:ext uri="{FF2B5EF4-FFF2-40B4-BE49-F238E27FC236}">
                <a16:creationId xmlns:a16="http://schemas.microsoft.com/office/drawing/2014/main" id="{F4366E7E-0498-A8BE-1884-5513A8241D0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91" y="3571863"/>
            <a:ext cx="303475" cy="297040"/>
          </a:xfrm>
          <a:prstGeom prst="rect">
            <a:avLst/>
          </a:prstGeom>
        </p:spPr>
      </p:pic>
      <p:pic>
        <p:nvPicPr>
          <p:cNvPr id="151" name="Billede 150">
            <a:extLst>
              <a:ext uri="{FF2B5EF4-FFF2-40B4-BE49-F238E27FC236}">
                <a16:creationId xmlns:a16="http://schemas.microsoft.com/office/drawing/2014/main" id="{DF573942-5238-BC55-7E73-6DFC9B2B01F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89" y="4639546"/>
            <a:ext cx="303475" cy="297040"/>
          </a:xfrm>
          <a:prstGeom prst="rect">
            <a:avLst/>
          </a:prstGeom>
        </p:spPr>
      </p:pic>
      <p:cxnSp>
        <p:nvCxnSpPr>
          <p:cNvPr id="140" name="Lige forbindelse 139">
            <a:extLst>
              <a:ext uri="{FF2B5EF4-FFF2-40B4-BE49-F238E27FC236}">
                <a16:creationId xmlns:a16="http://schemas.microsoft.com/office/drawing/2014/main" id="{C54BC3CC-3CBD-0340-C1B6-B5F98D62DEFF}"/>
              </a:ext>
            </a:extLst>
          </p:cNvPr>
          <p:cNvCxnSpPr>
            <a:cxnSpLocks/>
          </p:cNvCxnSpPr>
          <p:nvPr/>
        </p:nvCxnSpPr>
        <p:spPr>
          <a:xfrm>
            <a:off x="9286008" y="3904136"/>
            <a:ext cx="0" cy="285887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Lige forbindelse 105">
            <a:extLst>
              <a:ext uri="{FF2B5EF4-FFF2-40B4-BE49-F238E27FC236}">
                <a16:creationId xmlns:a16="http://schemas.microsoft.com/office/drawing/2014/main" id="{DA7E68B5-550D-8391-20C7-4C482950B6FF}"/>
              </a:ext>
            </a:extLst>
          </p:cNvPr>
          <p:cNvCxnSpPr>
            <a:cxnSpLocks/>
          </p:cNvCxnSpPr>
          <p:nvPr/>
        </p:nvCxnSpPr>
        <p:spPr>
          <a:xfrm flipH="1">
            <a:off x="2632775" y="4186136"/>
            <a:ext cx="2" cy="516393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Lige forbindelse 100">
            <a:extLst>
              <a:ext uri="{FF2B5EF4-FFF2-40B4-BE49-F238E27FC236}">
                <a16:creationId xmlns:a16="http://schemas.microsoft.com/office/drawing/2014/main" id="{83642F72-9CFB-791D-1372-DA65387A520F}"/>
              </a:ext>
            </a:extLst>
          </p:cNvPr>
          <p:cNvCxnSpPr>
            <a:cxnSpLocks/>
          </p:cNvCxnSpPr>
          <p:nvPr/>
        </p:nvCxnSpPr>
        <p:spPr>
          <a:xfrm flipH="1">
            <a:off x="1887110" y="3654176"/>
            <a:ext cx="2" cy="516393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Lige forbindelse 154">
            <a:extLst>
              <a:ext uri="{FF2B5EF4-FFF2-40B4-BE49-F238E27FC236}">
                <a16:creationId xmlns:a16="http://schemas.microsoft.com/office/drawing/2014/main" id="{8A431BCD-27F5-1007-2C58-2BF3A211BAD0}"/>
              </a:ext>
            </a:extLst>
          </p:cNvPr>
          <p:cNvCxnSpPr>
            <a:cxnSpLocks/>
          </p:cNvCxnSpPr>
          <p:nvPr/>
        </p:nvCxnSpPr>
        <p:spPr>
          <a:xfrm flipH="1">
            <a:off x="10766626" y="4200115"/>
            <a:ext cx="2" cy="516393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Ellipse 155">
            <a:extLst>
              <a:ext uri="{FF2B5EF4-FFF2-40B4-BE49-F238E27FC236}">
                <a16:creationId xmlns:a16="http://schemas.microsoft.com/office/drawing/2014/main" id="{2CC4051B-79A9-25D6-0D4E-4EA7EE2563AC}"/>
              </a:ext>
            </a:extLst>
          </p:cNvPr>
          <p:cNvSpPr/>
          <p:nvPr/>
        </p:nvSpPr>
        <p:spPr>
          <a:xfrm>
            <a:off x="10542365" y="4545119"/>
            <a:ext cx="448522" cy="4566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/>
          </a:p>
        </p:txBody>
      </p:sp>
      <p:pic>
        <p:nvPicPr>
          <p:cNvPr id="158" name="Billede 157">
            <a:extLst>
              <a:ext uri="{FF2B5EF4-FFF2-40B4-BE49-F238E27FC236}">
                <a16:creationId xmlns:a16="http://schemas.microsoft.com/office/drawing/2014/main" id="{99ADDE6F-13CA-FED8-4406-395202BF945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886" y="4624924"/>
            <a:ext cx="303475" cy="297040"/>
          </a:xfrm>
          <a:prstGeom prst="rect">
            <a:avLst/>
          </a:prstGeom>
        </p:spPr>
      </p:pic>
      <p:cxnSp>
        <p:nvCxnSpPr>
          <p:cNvPr id="159" name="Lige forbindelse 158">
            <a:extLst>
              <a:ext uri="{FF2B5EF4-FFF2-40B4-BE49-F238E27FC236}">
                <a16:creationId xmlns:a16="http://schemas.microsoft.com/office/drawing/2014/main" id="{63FEE44D-FB03-7440-4DEE-F063D6892260}"/>
              </a:ext>
            </a:extLst>
          </p:cNvPr>
          <p:cNvCxnSpPr>
            <a:cxnSpLocks/>
          </p:cNvCxnSpPr>
          <p:nvPr/>
        </p:nvCxnSpPr>
        <p:spPr>
          <a:xfrm>
            <a:off x="6504047" y="4200735"/>
            <a:ext cx="0" cy="958966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08C40586-2125-EACD-5618-424562F11EA2}"/>
              </a:ext>
            </a:extLst>
          </p:cNvPr>
          <p:cNvSpPr/>
          <p:nvPr/>
        </p:nvSpPr>
        <p:spPr>
          <a:xfrm>
            <a:off x="6311749" y="4976844"/>
            <a:ext cx="448522" cy="4566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/>
          </a:p>
        </p:txBody>
      </p:sp>
      <p:sp>
        <p:nvSpPr>
          <p:cNvPr id="161" name="Tekstfelt 160">
            <a:extLst>
              <a:ext uri="{FF2B5EF4-FFF2-40B4-BE49-F238E27FC236}">
                <a16:creationId xmlns:a16="http://schemas.microsoft.com/office/drawing/2014/main" id="{26050C03-D09E-2949-2DF2-D7EF9B32669C}"/>
              </a:ext>
            </a:extLst>
          </p:cNvPr>
          <p:cNvSpPr txBox="1"/>
          <p:nvPr/>
        </p:nvSpPr>
        <p:spPr>
          <a:xfrm>
            <a:off x="6143587" y="5443020"/>
            <a:ext cx="74714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15 Feb</a:t>
            </a:r>
          </a:p>
        </p:txBody>
      </p:sp>
      <p:sp>
        <p:nvSpPr>
          <p:cNvPr id="162" name="Tekstfelt 161">
            <a:extLst>
              <a:ext uri="{FF2B5EF4-FFF2-40B4-BE49-F238E27FC236}">
                <a16:creationId xmlns:a16="http://schemas.microsoft.com/office/drawing/2014/main" id="{ECB3CD1E-4BB1-B03A-2DC2-2E6EF4FFA2F8}"/>
              </a:ext>
            </a:extLst>
          </p:cNvPr>
          <p:cNvSpPr txBox="1"/>
          <p:nvPr/>
        </p:nvSpPr>
        <p:spPr>
          <a:xfrm>
            <a:off x="5810197" y="5720019"/>
            <a:ext cx="1439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The EU market correction mechanism has entered into force </a:t>
            </a:r>
            <a:endParaRPr lang="da-DK" sz="1200" dirty="0" err="1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1BDE7ED-DDD2-D68F-8716-12098882FE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00" b="93167" l="1667" r="58167">
                        <a14:foregroundMark x1="9000" y1="73333" x2="53167" y2="83167"/>
                        <a14:foregroundMark x1="53167" y1="83167" x2="53167" y2="83167"/>
                        <a14:foregroundMark x1="6167" y1="71500" x2="3000" y2="87000"/>
                        <a14:foregroundMark x1="3000" y1="87000" x2="8500" y2="79000"/>
                        <a14:foregroundMark x1="56167" y1="71667" x2="46333" y2="88833"/>
                        <a14:foregroundMark x1="46333" y1="88833" x2="38000" y2="91667"/>
                        <a14:foregroundMark x1="5333" y1="80500" x2="1667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58" r="35285"/>
          <a:stretch/>
        </p:blipFill>
        <p:spPr>
          <a:xfrm rot="667928">
            <a:off x="9910131" y="459292"/>
            <a:ext cx="1188100" cy="125284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714776A-3D23-31EC-0A26-826C4BE8F0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00" b="93167" l="1667" r="58167">
                        <a14:foregroundMark x1="9000" y1="73333" x2="53167" y2="83167"/>
                        <a14:foregroundMark x1="53167" y1="83167" x2="53167" y2="83167"/>
                        <a14:foregroundMark x1="6167" y1="71500" x2="3000" y2="87000"/>
                        <a14:foregroundMark x1="3000" y1="87000" x2="8500" y2="79000"/>
                        <a14:foregroundMark x1="56167" y1="71667" x2="46333" y2="88833"/>
                        <a14:foregroundMark x1="46333" y1="88833" x2="38000" y2="91667"/>
                        <a14:foregroundMark x1="5333" y1="80500" x2="1667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58" r="35285"/>
          <a:stretch/>
        </p:blipFill>
        <p:spPr>
          <a:xfrm rot="6201572">
            <a:off x="10762165" y="1144685"/>
            <a:ext cx="1188100" cy="125284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812AA67-CE6C-88DD-12FE-91931C602D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00" b="93167" l="1667" r="58167">
                        <a14:foregroundMark x1="9000" y1="73333" x2="53167" y2="83167"/>
                        <a14:foregroundMark x1="53167" y1="83167" x2="53167" y2="83167"/>
                        <a14:foregroundMark x1="6167" y1="71500" x2="3000" y2="87000"/>
                        <a14:foregroundMark x1="3000" y1="87000" x2="8500" y2="79000"/>
                        <a14:foregroundMark x1="56167" y1="71667" x2="46333" y2="88833"/>
                        <a14:foregroundMark x1="46333" y1="88833" x2="38000" y2="91667"/>
                        <a14:foregroundMark x1="5333" y1="80500" x2="1667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58" r="35285"/>
          <a:stretch/>
        </p:blipFill>
        <p:spPr>
          <a:xfrm rot="16911724">
            <a:off x="9245240" y="1297168"/>
            <a:ext cx="1188101" cy="125284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5628A91-F392-B861-84B8-352382C304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00" b="93167" l="1667" r="58167">
                        <a14:foregroundMark x1="9000" y1="73333" x2="53167" y2="83167"/>
                        <a14:foregroundMark x1="53167" y1="83167" x2="53167" y2="83167"/>
                        <a14:foregroundMark x1="6167" y1="71500" x2="3000" y2="87000"/>
                        <a14:foregroundMark x1="3000" y1="87000" x2="8500" y2="79000"/>
                        <a14:foregroundMark x1="56167" y1="71667" x2="46333" y2="88833"/>
                        <a14:foregroundMark x1="46333" y1="88833" x2="38000" y2="91667"/>
                        <a14:foregroundMark x1="5333" y1="80500" x2="1667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58" r="35285"/>
          <a:stretch/>
        </p:blipFill>
        <p:spPr>
          <a:xfrm rot="11491852">
            <a:off x="10084660" y="1961050"/>
            <a:ext cx="1188101" cy="125284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F49EA4B-1ECC-FD54-A174-AE505459E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05" y="1505392"/>
            <a:ext cx="461200" cy="4612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EA6B35B-CE3A-BB24-47D1-1BB2195244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560" y="1733043"/>
            <a:ext cx="385919" cy="38591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7B0494E-43A1-727F-8523-CA5079B2C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48" y="828755"/>
            <a:ext cx="345049" cy="34504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AF5F0C4-FB0F-4C46-79DE-51CEEEB7A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34" y="2370832"/>
            <a:ext cx="455106" cy="4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B30BB3F-2547-5917-E917-C02D71CE7F3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9" y="5057615"/>
            <a:ext cx="303475" cy="2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84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D4CD2-76D7-839A-E566-56620493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Components of the </a:t>
            </a:r>
            <a:r>
              <a:rPr lang="da-DK" dirty="0" err="1"/>
              <a:t>revenue</a:t>
            </a:r>
            <a:r>
              <a:rPr lang="da-DK" dirty="0"/>
              <a:t> cap (§3-7)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772030-95B2-24F0-1A1C-413BDC5A0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984" y="1567313"/>
            <a:ext cx="5272776" cy="5272443"/>
          </a:xfrm>
        </p:spPr>
        <p:txBody>
          <a:bodyPr>
            <a:normAutofit/>
          </a:bodyPr>
          <a:lstStyle/>
          <a:p>
            <a:pPr lvl="1"/>
            <a:endParaRPr lang="da-DK" dirty="0"/>
          </a:p>
          <a:p>
            <a:r>
              <a:rPr lang="da-DK" dirty="0"/>
              <a:t>The </a:t>
            </a:r>
            <a:r>
              <a:rPr lang="da-DK" dirty="0" err="1"/>
              <a:t>revenue</a:t>
            </a:r>
            <a:r>
              <a:rPr lang="da-DK" dirty="0"/>
              <a:t> cap is </a:t>
            </a:r>
            <a:r>
              <a:rPr lang="da-DK" dirty="0" err="1"/>
              <a:t>based</a:t>
            </a:r>
            <a:r>
              <a:rPr lang="da-DK" dirty="0"/>
              <a:t> on </a:t>
            </a:r>
            <a:r>
              <a:rPr lang="da-DK" dirty="0" err="1"/>
              <a:t>cost</a:t>
            </a:r>
            <a:r>
              <a:rPr lang="da-DK" dirty="0"/>
              <a:t> from a reference </a:t>
            </a:r>
            <a:r>
              <a:rPr lang="da-DK" dirty="0" err="1"/>
              <a:t>period</a:t>
            </a:r>
            <a:r>
              <a:rPr lang="da-DK" dirty="0"/>
              <a:t>.</a:t>
            </a:r>
          </a:p>
          <a:p>
            <a:pPr lvl="1"/>
            <a:r>
              <a:rPr lang="da-DK" dirty="0"/>
              <a:t>OPEX plus </a:t>
            </a:r>
            <a:r>
              <a:rPr lang="da-DK" dirty="0" err="1"/>
              <a:t>depreciation</a:t>
            </a:r>
            <a:r>
              <a:rPr lang="da-DK" dirty="0"/>
              <a:t> (omkostningsramme)</a:t>
            </a:r>
          </a:p>
          <a:p>
            <a:pPr lvl="1"/>
            <a:r>
              <a:rPr lang="da-DK" dirty="0" err="1"/>
              <a:t>Cost</a:t>
            </a:r>
            <a:r>
              <a:rPr lang="da-DK" dirty="0"/>
              <a:t> of </a:t>
            </a:r>
            <a:r>
              <a:rPr lang="da-DK" dirty="0" err="1"/>
              <a:t>capital</a:t>
            </a:r>
            <a:r>
              <a:rPr lang="da-DK" dirty="0"/>
              <a:t> (forrentningsramme)</a:t>
            </a:r>
          </a:p>
          <a:p>
            <a:r>
              <a:rPr lang="da-DK" dirty="0"/>
              <a:t>DUR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a </a:t>
            </a:r>
            <a:r>
              <a:rPr lang="da-DK" dirty="0" err="1"/>
              <a:t>number</a:t>
            </a:r>
            <a:r>
              <a:rPr lang="da-DK" dirty="0"/>
              <a:t> of </a:t>
            </a:r>
            <a:r>
              <a:rPr lang="da-DK" dirty="0" err="1"/>
              <a:t>adjustments</a:t>
            </a:r>
            <a:r>
              <a:rPr lang="da-DK" dirty="0"/>
              <a:t> to the cap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reduce</a:t>
            </a:r>
            <a:r>
              <a:rPr lang="da-DK" dirty="0"/>
              <a:t> or </a:t>
            </a:r>
            <a:r>
              <a:rPr lang="da-DK" dirty="0" err="1"/>
              <a:t>increase</a:t>
            </a:r>
            <a:r>
              <a:rPr lang="da-DK" dirty="0"/>
              <a:t> the cap to </a:t>
            </a:r>
            <a:r>
              <a:rPr lang="da-DK" dirty="0" err="1"/>
              <a:t>take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 and </a:t>
            </a:r>
            <a:r>
              <a:rPr lang="da-DK" dirty="0" err="1"/>
              <a:t>exogeniously</a:t>
            </a:r>
            <a:r>
              <a:rPr lang="da-DK" dirty="0"/>
              <a:t> </a:t>
            </a:r>
            <a:r>
              <a:rPr lang="da-DK" dirty="0" err="1"/>
              <a:t>caused</a:t>
            </a:r>
            <a:r>
              <a:rPr lang="da-DK" dirty="0"/>
              <a:t> </a:t>
            </a:r>
            <a:r>
              <a:rPr lang="da-DK" dirty="0" err="1"/>
              <a:t>changes</a:t>
            </a:r>
            <a:r>
              <a:rPr lang="da-DK" dirty="0"/>
              <a:t> in the </a:t>
            </a:r>
            <a:r>
              <a:rPr lang="da-DK" dirty="0" err="1"/>
              <a:t>period</a:t>
            </a:r>
            <a:r>
              <a:rPr lang="da-DK" dirty="0"/>
              <a:t> </a:t>
            </a:r>
            <a:r>
              <a:rPr lang="da-DK" dirty="0" err="1"/>
              <a:t>into</a:t>
            </a:r>
            <a:r>
              <a:rPr lang="da-DK" dirty="0"/>
              <a:t> account – </a:t>
            </a:r>
            <a:r>
              <a:rPr lang="da-DK" dirty="0" err="1"/>
              <a:t>including</a:t>
            </a:r>
            <a:r>
              <a:rPr lang="da-DK" dirty="0"/>
              <a:t> an </a:t>
            </a:r>
            <a:r>
              <a:rPr lang="da-DK" dirty="0" err="1"/>
              <a:t>adjustment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on a input </a:t>
            </a:r>
            <a:r>
              <a:rPr lang="da-DK" dirty="0" err="1"/>
              <a:t>price</a:t>
            </a:r>
            <a:r>
              <a:rPr lang="da-DK" dirty="0"/>
              <a:t> </a:t>
            </a:r>
            <a:r>
              <a:rPr lang="da-DK" dirty="0" err="1"/>
              <a:t>index</a:t>
            </a:r>
            <a:r>
              <a:rPr lang="da-DK" dirty="0"/>
              <a:t> (split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wage</a:t>
            </a:r>
            <a:r>
              <a:rPr lang="da-DK" dirty="0"/>
              <a:t> </a:t>
            </a:r>
            <a:r>
              <a:rPr lang="da-DK" dirty="0" err="1"/>
              <a:t>level</a:t>
            </a:r>
            <a:r>
              <a:rPr lang="da-DK" dirty="0"/>
              <a:t> </a:t>
            </a:r>
            <a:r>
              <a:rPr lang="da-DK" dirty="0" err="1"/>
              <a:t>increase</a:t>
            </a:r>
            <a:r>
              <a:rPr lang="da-DK" dirty="0"/>
              <a:t> in </a:t>
            </a:r>
            <a:r>
              <a:rPr lang="da-DK" dirty="0" err="1"/>
              <a:t>industry</a:t>
            </a:r>
            <a:r>
              <a:rPr lang="da-DK" dirty="0"/>
              <a:t> and a </a:t>
            </a:r>
            <a:r>
              <a:rPr lang="da-DK" dirty="0" err="1"/>
              <a:t>material</a:t>
            </a:r>
            <a:r>
              <a:rPr lang="da-DK" dirty="0"/>
              <a:t> </a:t>
            </a:r>
            <a:r>
              <a:rPr lang="da-DK" dirty="0" err="1"/>
              <a:t>index</a:t>
            </a:r>
            <a:r>
              <a:rPr lang="da-DK" dirty="0"/>
              <a:t>) (§9)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sz="1045" dirty="0"/>
              <a:t>Note on </a:t>
            </a:r>
            <a:r>
              <a:rPr lang="da-DK" sz="1045" dirty="0" err="1"/>
              <a:t>depreciation</a:t>
            </a:r>
            <a:r>
              <a:rPr lang="da-DK" sz="1045" dirty="0"/>
              <a:t>: assets </a:t>
            </a:r>
            <a:r>
              <a:rPr lang="da-DK" sz="1045" dirty="0" err="1"/>
              <a:t>activated</a:t>
            </a:r>
            <a:r>
              <a:rPr lang="da-DK" sz="1045" dirty="0"/>
              <a:t> </a:t>
            </a:r>
            <a:r>
              <a:rPr lang="da-DK" sz="1045" dirty="0" err="1"/>
              <a:t>after</a:t>
            </a:r>
            <a:r>
              <a:rPr lang="da-DK" sz="1045" dirty="0"/>
              <a:t> 1. </a:t>
            </a:r>
            <a:r>
              <a:rPr lang="da-DK" sz="1045" dirty="0" err="1"/>
              <a:t>january</a:t>
            </a:r>
            <a:r>
              <a:rPr lang="da-DK" sz="1045" dirty="0"/>
              <a:t> 2023 </a:t>
            </a:r>
            <a:r>
              <a:rPr lang="da-DK" sz="1045" dirty="0" err="1"/>
              <a:t>used</a:t>
            </a:r>
            <a:r>
              <a:rPr lang="da-DK" sz="1045" dirty="0"/>
              <a:t> standard </a:t>
            </a:r>
            <a:r>
              <a:rPr lang="da-DK" sz="1045" dirty="0" err="1"/>
              <a:t>lifespans</a:t>
            </a:r>
            <a:r>
              <a:rPr lang="da-DK" sz="1045" dirty="0"/>
              <a:t> (set by DUR) and </a:t>
            </a:r>
            <a:r>
              <a:rPr lang="da-DK" sz="1045" dirty="0" err="1"/>
              <a:t>liniar</a:t>
            </a:r>
            <a:r>
              <a:rPr lang="da-DK" sz="1045" dirty="0"/>
              <a:t> </a:t>
            </a:r>
            <a:r>
              <a:rPr lang="da-DK" sz="1045" dirty="0" err="1"/>
              <a:t>depreciation</a:t>
            </a:r>
            <a:r>
              <a:rPr lang="da-DK" sz="1045" dirty="0"/>
              <a:t> </a:t>
            </a:r>
            <a:r>
              <a:rPr lang="da-DK" sz="1045" dirty="0" err="1"/>
              <a:t>profiles</a:t>
            </a:r>
            <a:r>
              <a:rPr lang="da-DK" sz="1045" dirty="0"/>
              <a:t>. Assets </a:t>
            </a:r>
            <a:r>
              <a:rPr lang="da-DK" sz="1045" dirty="0" err="1"/>
              <a:t>actived</a:t>
            </a:r>
            <a:r>
              <a:rPr lang="da-DK" sz="1045" dirty="0"/>
              <a:t> </a:t>
            </a:r>
            <a:r>
              <a:rPr lang="da-DK" sz="1045" dirty="0" err="1"/>
              <a:t>before</a:t>
            </a:r>
            <a:r>
              <a:rPr lang="da-DK" sz="1045" dirty="0"/>
              <a:t> 2023 </a:t>
            </a:r>
            <a:r>
              <a:rPr lang="da-DK" sz="1045" dirty="0" err="1"/>
              <a:t>uses</a:t>
            </a:r>
            <a:r>
              <a:rPr lang="da-DK" sz="1045" dirty="0"/>
              <a:t> Energinets </a:t>
            </a:r>
            <a:r>
              <a:rPr lang="da-DK" sz="1045" dirty="0" err="1"/>
              <a:t>current</a:t>
            </a:r>
            <a:r>
              <a:rPr lang="da-DK" sz="1045" dirty="0"/>
              <a:t> (as of the time of the </a:t>
            </a:r>
            <a:r>
              <a:rPr lang="da-DK" sz="1045" dirty="0" err="1"/>
              <a:t>issuance</a:t>
            </a:r>
            <a:r>
              <a:rPr lang="da-DK" sz="1045" dirty="0"/>
              <a:t> of the </a:t>
            </a:r>
            <a:r>
              <a:rPr lang="da-DK" sz="1045" dirty="0" err="1"/>
              <a:t>executive</a:t>
            </a:r>
            <a:r>
              <a:rPr lang="da-DK" sz="1045" dirty="0"/>
              <a:t> </a:t>
            </a:r>
            <a:r>
              <a:rPr lang="da-DK" sz="1045" dirty="0" err="1"/>
              <a:t>order</a:t>
            </a:r>
            <a:r>
              <a:rPr lang="da-DK" sz="1045" dirty="0"/>
              <a:t>) </a:t>
            </a:r>
            <a:r>
              <a:rPr lang="da-DK" sz="1045" dirty="0" err="1"/>
              <a:t>depreciation</a:t>
            </a:r>
            <a:r>
              <a:rPr lang="da-DK" sz="1045" dirty="0"/>
              <a:t> </a:t>
            </a:r>
            <a:r>
              <a:rPr lang="da-DK" sz="1045" dirty="0" err="1"/>
              <a:t>profiles</a:t>
            </a:r>
            <a:r>
              <a:rPr lang="da-DK" sz="1045" dirty="0"/>
              <a:t>. </a:t>
            </a:r>
            <a:r>
              <a:rPr lang="da-DK" sz="1045" dirty="0" err="1"/>
              <a:t>These</a:t>
            </a:r>
            <a:r>
              <a:rPr lang="da-DK" sz="1045" dirty="0"/>
              <a:t> </a:t>
            </a:r>
            <a:r>
              <a:rPr lang="da-DK" sz="1045" dirty="0" err="1"/>
              <a:t>profile</a:t>
            </a:r>
            <a:r>
              <a:rPr lang="da-DK" sz="1045" dirty="0"/>
              <a:t> </a:t>
            </a:r>
            <a:r>
              <a:rPr lang="da-DK" sz="1045" dirty="0" err="1"/>
              <a:t>cannot</a:t>
            </a:r>
            <a:r>
              <a:rPr lang="da-DK" sz="1045" dirty="0"/>
              <a:t> </a:t>
            </a:r>
            <a:r>
              <a:rPr lang="da-DK" sz="1045" dirty="0" err="1"/>
              <a:t>subseqently</a:t>
            </a:r>
            <a:r>
              <a:rPr lang="da-DK" sz="1045" dirty="0"/>
              <a:t> </a:t>
            </a:r>
            <a:r>
              <a:rPr lang="da-DK" sz="1045" dirty="0" err="1"/>
              <a:t>be</a:t>
            </a:r>
            <a:r>
              <a:rPr lang="da-DK" sz="1045" dirty="0"/>
              <a:t> </a:t>
            </a:r>
            <a:r>
              <a:rPr lang="da-DK" sz="1045" dirty="0" err="1"/>
              <a:t>changed</a:t>
            </a:r>
            <a:r>
              <a:rPr lang="da-DK" sz="1045" dirty="0"/>
              <a:t>.</a:t>
            </a:r>
          </a:p>
        </p:txBody>
      </p:sp>
      <p:pic>
        <p:nvPicPr>
          <p:cNvPr id="4" name="Billed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t="452" r="41841" b="27475"/>
          <a:stretch/>
        </p:blipFill>
        <p:spPr>
          <a:xfrm>
            <a:off x="6324901" y="1567317"/>
            <a:ext cx="5833125" cy="49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86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1C34F-C03D-48CF-59AD-3F3B00ED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</a:t>
            </a:r>
            <a:r>
              <a:rPr lang="da-DK" dirty="0" err="1"/>
              <a:t>Regulatory</a:t>
            </a:r>
            <a:r>
              <a:rPr lang="da-DK" dirty="0"/>
              <a:t> </a:t>
            </a:r>
            <a:r>
              <a:rPr lang="da-DK" dirty="0" err="1"/>
              <a:t>process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028738-FCE6-5088-89EB-E2CAD43A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80" y="1575052"/>
            <a:ext cx="6249453" cy="4421733"/>
          </a:xfrm>
        </p:spPr>
        <p:txBody>
          <a:bodyPr>
            <a:normAutofit/>
          </a:bodyPr>
          <a:lstStyle/>
          <a:p>
            <a:r>
              <a:rPr lang="da-DK" dirty="0" err="1"/>
              <a:t>Before</a:t>
            </a:r>
            <a:r>
              <a:rPr lang="da-DK" dirty="0"/>
              <a:t> the </a:t>
            </a:r>
            <a:r>
              <a:rPr lang="da-DK" dirty="0" err="1"/>
              <a:t>regulatory</a:t>
            </a:r>
            <a:r>
              <a:rPr lang="da-DK" dirty="0"/>
              <a:t> </a:t>
            </a:r>
            <a:r>
              <a:rPr lang="da-DK" dirty="0" err="1"/>
              <a:t>year</a:t>
            </a:r>
            <a:r>
              <a:rPr lang="da-DK" dirty="0"/>
              <a:t>/</a:t>
            </a:r>
            <a:r>
              <a:rPr lang="da-DK" dirty="0" err="1"/>
              <a:t>period</a:t>
            </a:r>
            <a:r>
              <a:rPr lang="da-DK" dirty="0"/>
              <a:t>: </a:t>
            </a:r>
          </a:p>
          <a:p>
            <a:pPr lvl="1"/>
            <a:r>
              <a:rPr lang="da-DK" dirty="0"/>
              <a:t>Guidance of </a:t>
            </a:r>
            <a:r>
              <a:rPr lang="da-DK" dirty="0" err="1"/>
              <a:t>expected</a:t>
            </a:r>
            <a:r>
              <a:rPr lang="da-DK" dirty="0"/>
              <a:t> </a:t>
            </a:r>
            <a:r>
              <a:rPr lang="da-DK" dirty="0" err="1"/>
              <a:t>revenue</a:t>
            </a:r>
            <a:r>
              <a:rPr lang="da-DK" dirty="0"/>
              <a:t> caps: </a:t>
            </a:r>
            <a:r>
              <a:rPr lang="da-DK" dirty="0" err="1"/>
              <a:t>aid</a:t>
            </a:r>
            <a:r>
              <a:rPr lang="da-DK" dirty="0"/>
              <a:t> to set tarifs for Energinet (</a:t>
            </a:r>
            <a:r>
              <a:rPr lang="da-DK" dirty="0" err="1"/>
              <a:t>important</a:t>
            </a:r>
            <a:r>
              <a:rPr lang="da-DK" dirty="0"/>
              <a:t>: not a decision) (§8 – note §8 </a:t>
            </a:r>
            <a:r>
              <a:rPr lang="da-DK" dirty="0" err="1"/>
              <a:t>stk</a:t>
            </a:r>
            <a:r>
              <a:rPr lang="da-DK" dirty="0"/>
              <a:t> 4)</a:t>
            </a:r>
          </a:p>
          <a:p>
            <a:pPr lvl="1"/>
            <a:r>
              <a:rPr lang="da-DK" dirty="0"/>
              <a:t>Decision on </a:t>
            </a:r>
            <a:r>
              <a:rPr lang="da-DK" dirty="0" err="1"/>
              <a:t>cost</a:t>
            </a:r>
            <a:r>
              <a:rPr lang="da-DK" dirty="0"/>
              <a:t> of </a:t>
            </a:r>
            <a:r>
              <a:rPr lang="da-DK" dirty="0" err="1"/>
              <a:t>equity</a:t>
            </a:r>
            <a:r>
              <a:rPr lang="da-DK" dirty="0"/>
              <a:t> </a:t>
            </a:r>
            <a:r>
              <a:rPr lang="da-DK" dirty="0" err="1"/>
              <a:t>capital</a:t>
            </a:r>
            <a:r>
              <a:rPr lang="da-DK" dirty="0"/>
              <a:t> for the </a:t>
            </a:r>
            <a:r>
              <a:rPr lang="da-DK" dirty="0" err="1"/>
              <a:t>period</a:t>
            </a:r>
            <a:r>
              <a:rPr lang="da-DK" dirty="0"/>
              <a:t>: sets </a:t>
            </a:r>
            <a:r>
              <a:rPr lang="da-DK" dirty="0" err="1"/>
              <a:t>cost</a:t>
            </a:r>
            <a:r>
              <a:rPr lang="da-DK" dirty="0"/>
              <a:t> of </a:t>
            </a:r>
            <a:r>
              <a:rPr lang="da-DK" dirty="0" err="1"/>
              <a:t>equity</a:t>
            </a:r>
            <a:r>
              <a:rPr lang="da-DK" dirty="0"/>
              <a:t> as a </a:t>
            </a:r>
            <a:r>
              <a:rPr lang="da-DK" dirty="0" err="1"/>
              <a:t>RoR</a:t>
            </a:r>
            <a:r>
              <a:rPr lang="da-DK" dirty="0"/>
              <a:t> and a </a:t>
            </a:r>
            <a:r>
              <a:rPr lang="da-DK" dirty="0" err="1"/>
              <a:t>maximum</a:t>
            </a:r>
            <a:r>
              <a:rPr lang="da-DK" dirty="0"/>
              <a:t> </a:t>
            </a:r>
            <a:r>
              <a:rPr lang="da-DK" dirty="0" err="1"/>
              <a:t>equity</a:t>
            </a:r>
            <a:r>
              <a:rPr lang="da-DK" dirty="0"/>
              <a:t> cap (§18)</a:t>
            </a:r>
          </a:p>
          <a:p>
            <a:pPr lvl="1"/>
            <a:r>
              <a:rPr lang="da-DK" dirty="0"/>
              <a:t>Decision on </a:t>
            </a:r>
            <a:r>
              <a:rPr lang="da-DK" dirty="0" err="1"/>
              <a:t>efficiency</a:t>
            </a:r>
            <a:r>
              <a:rPr lang="da-DK" dirty="0"/>
              <a:t> </a:t>
            </a:r>
            <a:r>
              <a:rPr lang="da-DK" dirty="0" err="1"/>
              <a:t>requirements</a:t>
            </a:r>
            <a:r>
              <a:rPr lang="da-DK" dirty="0"/>
              <a:t> for the </a:t>
            </a:r>
            <a:r>
              <a:rPr lang="da-DK" dirty="0" err="1"/>
              <a:t>year</a:t>
            </a:r>
            <a:r>
              <a:rPr lang="da-DK" dirty="0"/>
              <a:t> (§10-§11)</a:t>
            </a:r>
          </a:p>
          <a:p>
            <a:pPr lvl="1"/>
            <a:endParaRPr lang="da-DK" dirty="0"/>
          </a:p>
          <a:p>
            <a:r>
              <a:rPr lang="da-DK" dirty="0"/>
              <a:t>In the </a:t>
            </a:r>
            <a:r>
              <a:rPr lang="da-DK" dirty="0" err="1"/>
              <a:t>year</a:t>
            </a:r>
            <a:r>
              <a:rPr lang="da-DK" dirty="0"/>
              <a:t> </a:t>
            </a:r>
            <a:r>
              <a:rPr lang="da-DK" dirty="0" err="1"/>
              <a:t>following</a:t>
            </a:r>
            <a:r>
              <a:rPr lang="da-DK" dirty="0"/>
              <a:t> the </a:t>
            </a:r>
            <a:r>
              <a:rPr lang="da-DK" dirty="0" err="1"/>
              <a:t>regulatory</a:t>
            </a:r>
            <a:r>
              <a:rPr lang="da-DK" dirty="0"/>
              <a:t> </a:t>
            </a:r>
            <a:r>
              <a:rPr lang="da-DK" dirty="0" err="1"/>
              <a:t>year</a:t>
            </a:r>
            <a:r>
              <a:rPr lang="da-DK" dirty="0"/>
              <a:t> DUR renders a decision on the </a:t>
            </a:r>
            <a:r>
              <a:rPr lang="da-DK" dirty="0" err="1"/>
              <a:t>corrected</a:t>
            </a:r>
            <a:r>
              <a:rPr lang="da-DK" dirty="0"/>
              <a:t> </a:t>
            </a:r>
            <a:r>
              <a:rPr lang="da-DK" dirty="0" err="1"/>
              <a:t>revenue</a:t>
            </a:r>
            <a:r>
              <a:rPr lang="da-DK" dirty="0"/>
              <a:t> cap for the </a:t>
            </a:r>
            <a:r>
              <a:rPr lang="da-DK" dirty="0" err="1"/>
              <a:t>previous</a:t>
            </a:r>
            <a:r>
              <a:rPr lang="da-DK" dirty="0"/>
              <a:t> </a:t>
            </a:r>
            <a:r>
              <a:rPr lang="da-DK" dirty="0" err="1"/>
              <a:t>year</a:t>
            </a:r>
            <a:r>
              <a:rPr lang="da-DK" dirty="0"/>
              <a:t> and </a:t>
            </a:r>
            <a:r>
              <a:rPr lang="da-DK" dirty="0" err="1"/>
              <a:t>any</a:t>
            </a:r>
            <a:r>
              <a:rPr lang="da-DK" dirty="0"/>
              <a:t> differences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actual</a:t>
            </a:r>
            <a:r>
              <a:rPr lang="da-DK" dirty="0"/>
              <a:t> and </a:t>
            </a:r>
            <a:r>
              <a:rPr lang="da-DK" dirty="0" err="1"/>
              <a:t>allow</a:t>
            </a:r>
            <a:r>
              <a:rPr lang="da-DK" dirty="0"/>
              <a:t> </a:t>
            </a:r>
            <a:r>
              <a:rPr lang="da-DK" dirty="0" err="1"/>
              <a:t>revenue</a:t>
            </a:r>
            <a:r>
              <a:rPr lang="da-DK" dirty="0"/>
              <a:t> is </a:t>
            </a:r>
            <a:r>
              <a:rPr lang="da-DK" dirty="0" err="1"/>
              <a:t>added</a:t>
            </a:r>
            <a:r>
              <a:rPr lang="da-DK" dirty="0"/>
              <a:t> to the difference account and </a:t>
            </a:r>
            <a:r>
              <a:rPr lang="da-DK" dirty="0" err="1"/>
              <a:t>handled</a:t>
            </a:r>
            <a:r>
              <a:rPr lang="da-DK" dirty="0"/>
              <a:t> </a:t>
            </a:r>
            <a:r>
              <a:rPr lang="da-DK" dirty="0" err="1"/>
              <a:t>according</a:t>
            </a:r>
            <a:r>
              <a:rPr lang="da-DK" dirty="0"/>
              <a:t> to §21</a:t>
            </a:r>
          </a:p>
          <a:p>
            <a:r>
              <a:rPr lang="da-DK" dirty="0"/>
              <a:t>.</a:t>
            </a:r>
          </a:p>
          <a:p>
            <a:r>
              <a:rPr lang="da-DK" dirty="0" err="1"/>
              <a:t>After</a:t>
            </a:r>
            <a:r>
              <a:rPr lang="da-DK" dirty="0"/>
              <a:t> the </a:t>
            </a:r>
            <a:r>
              <a:rPr lang="da-DK" dirty="0" err="1"/>
              <a:t>regulatory</a:t>
            </a:r>
            <a:r>
              <a:rPr lang="da-DK" dirty="0"/>
              <a:t> </a:t>
            </a:r>
            <a:r>
              <a:rPr lang="da-DK" dirty="0" err="1"/>
              <a:t>period</a:t>
            </a:r>
            <a:r>
              <a:rPr lang="da-DK" dirty="0"/>
              <a:t>, the </a:t>
            </a:r>
            <a:r>
              <a:rPr lang="da-DK" dirty="0" err="1"/>
              <a:t>revenue</a:t>
            </a:r>
            <a:r>
              <a:rPr lang="da-DK" dirty="0"/>
              <a:t> cap is </a:t>
            </a:r>
            <a:r>
              <a:rPr lang="da-DK" dirty="0" err="1"/>
              <a:t>recalculated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on </a:t>
            </a:r>
            <a:r>
              <a:rPr lang="da-DK" dirty="0" err="1"/>
              <a:t>actual</a:t>
            </a:r>
            <a:r>
              <a:rPr lang="da-DK" dirty="0"/>
              <a:t> </a:t>
            </a:r>
            <a:r>
              <a:rPr lang="da-DK" dirty="0" err="1"/>
              <a:t>realised</a:t>
            </a:r>
            <a:r>
              <a:rPr lang="da-DK" dirty="0"/>
              <a:t> </a:t>
            </a:r>
            <a:r>
              <a:rPr lang="da-DK" dirty="0" err="1"/>
              <a:t>costs</a:t>
            </a:r>
            <a:r>
              <a:rPr lang="da-DK" dirty="0"/>
              <a:t> (</a:t>
            </a:r>
            <a:r>
              <a:rPr lang="da-DK" dirty="0" err="1"/>
              <a:t>including</a:t>
            </a:r>
            <a:r>
              <a:rPr lang="da-DK" dirty="0"/>
              <a:t> </a:t>
            </a:r>
            <a:r>
              <a:rPr lang="da-DK" dirty="0" err="1"/>
              <a:t>cost</a:t>
            </a:r>
            <a:r>
              <a:rPr lang="da-DK" dirty="0"/>
              <a:t> of </a:t>
            </a:r>
            <a:r>
              <a:rPr lang="da-DK" dirty="0" err="1"/>
              <a:t>debt</a:t>
            </a:r>
            <a:r>
              <a:rPr lang="da-DK" dirty="0"/>
              <a:t> service) and the </a:t>
            </a:r>
            <a:r>
              <a:rPr lang="da-DK" dirty="0" err="1"/>
              <a:t>process</a:t>
            </a:r>
            <a:r>
              <a:rPr lang="da-DK" dirty="0"/>
              <a:t> starts </a:t>
            </a:r>
            <a:r>
              <a:rPr lang="da-DK" dirty="0" err="1"/>
              <a:t>again</a:t>
            </a:r>
            <a:r>
              <a:rPr lang="da-DK" dirty="0"/>
              <a:t>.</a:t>
            </a:r>
          </a:p>
        </p:txBody>
      </p:sp>
      <p:pic>
        <p:nvPicPr>
          <p:cNvPr id="7" name="Billede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307" b="-45307"/>
          <a:stretch/>
        </p:blipFill>
        <p:spPr>
          <a:xfrm>
            <a:off x="7238431" y="1286961"/>
            <a:ext cx="6443497" cy="64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08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B7140-FAB7-FCE0-1ADE-05DAEFB9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Efficiency</a:t>
            </a:r>
            <a:r>
              <a:rPr lang="da-DK" dirty="0"/>
              <a:t> </a:t>
            </a:r>
            <a:r>
              <a:rPr lang="da-DK" dirty="0" err="1"/>
              <a:t>requirements</a:t>
            </a:r>
            <a:r>
              <a:rPr lang="da-DK" dirty="0"/>
              <a:t> decision (§10, §11 and </a:t>
            </a:r>
            <a:r>
              <a:rPr lang="da-DK" dirty="0" err="1"/>
              <a:t>appendix</a:t>
            </a:r>
            <a:r>
              <a:rPr lang="da-DK" dirty="0"/>
              <a:t> 1)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8DD65C-325C-08FB-3108-5D67DAE47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978" y="1567313"/>
            <a:ext cx="4843026" cy="4225309"/>
          </a:xfrm>
        </p:spPr>
        <p:txBody>
          <a:bodyPr/>
          <a:lstStyle/>
          <a:p>
            <a:r>
              <a:rPr lang="da-DK" dirty="0" err="1"/>
              <a:t>Efficiency</a:t>
            </a:r>
            <a:r>
              <a:rPr lang="da-DK" dirty="0"/>
              <a:t> has </a:t>
            </a:r>
            <a:r>
              <a:rPr lang="da-DK" dirty="0" err="1"/>
              <a:t>two</a:t>
            </a:r>
            <a:r>
              <a:rPr lang="da-DK" dirty="0"/>
              <a:t> </a:t>
            </a:r>
            <a:r>
              <a:rPr lang="da-DK" dirty="0" err="1"/>
              <a:t>aspects</a:t>
            </a:r>
            <a:r>
              <a:rPr lang="da-DK" dirty="0"/>
              <a:t>: general and </a:t>
            </a:r>
            <a:r>
              <a:rPr lang="da-DK" dirty="0" err="1"/>
              <a:t>individual</a:t>
            </a:r>
            <a:endParaRPr lang="da-DK" dirty="0"/>
          </a:p>
          <a:p>
            <a:r>
              <a:rPr lang="da-DK" dirty="0"/>
              <a:t>The general </a:t>
            </a:r>
            <a:r>
              <a:rPr lang="da-DK" dirty="0" err="1"/>
              <a:t>aspect</a:t>
            </a:r>
            <a:r>
              <a:rPr lang="da-DK" dirty="0"/>
              <a:t> </a:t>
            </a:r>
            <a:r>
              <a:rPr lang="da-DK" dirty="0" err="1"/>
              <a:t>seeks</a:t>
            </a:r>
            <a:r>
              <a:rPr lang="da-DK" dirty="0"/>
              <a:t> to </a:t>
            </a:r>
            <a:r>
              <a:rPr lang="da-DK" dirty="0" err="1"/>
              <a:t>require</a:t>
            </a:r>
            <a:r>
              <a:rPr lang="da-DK" dirty="0"/>
              <a:t> the TSO to </a:t>
            </a:r>
            <a:r>
              <a:rPr lang="da-DK" dirty="0" err="1"/>
              <a:t>follow</a:t>
            </a:r>
            <a:r>
              <a:rPr lang="da-DK" dirty="0"/>
              <a:t> </a:t>
            </a:r>
            <a:r>
              <a:rPr lang="da-DK" dirty="0" err="1"/>
              <a:t>increases</a:t>
            </a:r>
            <a:r>
              <a:rPr lang="da-DK" dirty="0"/>
              <a:t> in </a:t>
            </a:r>
            <a:r>
              <a:rPr lang="da-DK" dirty="0" err="1"/>
              <a:t>productivity</a:t>
            </a:r>
            <a:r>
              <a:rPr lang="da-DK" dirty="0"/>
              <a:t> in </a:t>
            </a:r>
            <a:r>
              <a:rPr lang="da-DK" dirty="0" err="1"/>
              <a:t>comparable</a:t>
            </a:r>
            <a:r>
              <a:rPr lang="da-DK" dirty="0"/>
              <a:t> </a:t>
            </a:r>
            <a:r>
              <a:rPr lang="da-DK" dirty="0" err="1"/>
              <a:t>companies</a:t>
            </a:r>
            <a:r>
              <a:rPr lang="da-DK" dirty="0"/>
              <a:t>, the </a:t>
            </a:r>
            <a:r>
              <a:rPr lang="da-DK" dirty="0" err="1"/>
              <a:t>invidual</a:t>
            </a:r>
            <a:r>
              <a:rPr lang="da-DK" dirty="0"/>
              <a:t> </a:t>
            </a:r>
            <a:r>
              <a:rPr lang="da-DK" dirty="0" err="1"/>
              <a:t>seeks</a:t>
            </a:r>
            <a:r>
              <a:rPr lang="da-DK" dirty="0"/>
              <a:t> to </a:t>
            </a:r>
            <a:r>
              <a:rPr lang="da-DK" dirty="0" err="1"/>
              <a:t>require</a:t>
            </a:r>
            <a:r>
              <a:rPr lang="da-DK" dirty="0"/>
              <a:t> the TSO to ”</a:t>
            </a:r>
            <a:r>
              <a:rPr lang="da-DK" dirty="0" err="1"/>
              <a:t>catch</a:t>
            </a:r>
            <a:r>
              <a:rPr lang="da-DK" dirty="0"/>
              <a:t> up” with </a:t>
            </a:r>
          </a:p>
          <a:p>
            <a:r>
              <a:rPr lang="da-DK" dirty="0"/>
              <a:t>Work on a </a:t>
            </a:r>
            <a:r>
              <a:rPr lang="da-DK" dirty="0" err="1"/>
              <a:t>method</a:t>
            </a:r>
            <a:r>
              <a:rPr lang="da-DK" dirty="0"/>
              <a:t> to set </a:t>
            </a:r>
            <a:r>
              <a:rPr lang="da-DK" dirty="0" err="1"/>
              <a:t>invidual</a:t>
            </a:r>
            <a:r>
              <a:rPr lang="da-DK" dirty="0"/>
              <a:t> </a:t>
            </a:r>
            <a:r>
              <a:rPr lang="da-DK" dirty="0" err="1"/>
              <a:t>efficiency</a:t>
            </a:r>
            <a:r>
              <a:rPr lang="da-DK" dirty="0"/>
              <a:t> </a:t>
            </a:r>
            <a:r>
              <a:rPr lang="da-DK" dirty="0" err="1"/>
              <a:t>requirments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Energinets </a:t>
            </a:r>
            <a:r>
              <a:rPr lang="da-DK" dirty="0" err="1"/>
              <a:t>regulated</a:t>
            </a:r>
            <a:r>
              <a:rPr lang="da-DK" dirty="0"/>
              <a:t> </a:t>
            </a:r>
            <a:r>
              <a:rPr lang="da-DK" dirty="0" err="1"/>
              <a:t>entities</a:t>
            </a:r>
            <a:r>
              <a:rPr lang="da-DK" dirty="0"/>
              <a:t> is </a:t>
            </a:r>
            <a:r>
              <a:rPr lang="da-DK" dirty="0" err="1"/>
              <a:t>underway</a:t>
            </a:r>
            <a:r>
              <a:rPr lang="da-DK" dirty="0"/>
              <a:t> – DUR and Energinet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participates</a:t>
            </a:r>
            <a:r>
              <a:rPr lang="da-DK" dirty="0"/>
              <a:t> in </a:t>
            </a:r>
            <a:r>
              <a:rPr lang="da-DK" dirty="0" err="1"/>
              <a:t>european</a:t>
            </a:r>
            <a:r>
              <a:rPr lang="da-DK" dirty="0"/>
              <a:t> TSO benchmarking </a:t>
            </a:r>
            <a:r>
              <a:rPr lang="da-DK" dirty="0" err="1"/>
              <a:t>work</a:t>
            </a:r>
            <a:r>
              <a:rPr lang="da-DK" dirty="0"/>
              <a:t>.</a:t>
            </a:r>
          </a:p>
          <a:p>
            <a:r>
              <a:rPr lang="da-DK" dirty="0"/>
              <a:t>Due to </a:t>
            </a:r>
            <a:r>
              <a:rPr lang="da-DK" dirty="0" err="1"/>
              <a:t>lack</a:t>
            </a:r>
            <a:r>
              <a:rPr lang="da-DK" dirty="0"/>
              <a:t> of </a:t>
            </a:r>
            <a:r>
              <a:rPr lang="da-DK" dirty="0" err="1"/>
              <a:t>expected</a:t>
            </a:r>
            <a:r>
              <a:rPr lang="da-DK" dirty="0"/>
              <a:t> </a:t>
            </a:r>
            <a:r>
              <a:rPr lang="da-DK" dirty="0" err="1"/>
              <a:t>reinvestment</a:t>
            </a:r>
            <a:r>
              <a:rPr lang="da-DK" dirty="0"/>
              <a:t> in most of the GAS-</a:t>
            </a:r>
            <a:r>
              <a:rPr lang="da-DK" dirty="0" err="1"/>
              <a:t>TO´s</a:t>
            </a:r>
            <a:r>
              <a:rPr lang="da-DK" dirty="0"/>
              <a:t> </a:t>
            </a:r>
            <a:r>
              <a:rPr lang="da-DK" dirty="0" err="1"/>
              <a:t>depreciation</a:t>
            </a:r>
            <a:r>
              <a:rPr lang="da-DK" dirty="0"/>
              <a:t> </a:t>
            </a:r>
            <a:r>
              <a:rPr lang="da-DK" dirty="0" err="1"/>
              <a:t>costs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subject</a:t>
            </a:r>
            <a:r>
              <a:rPr lang="da-DK" dirty="0"/>
              <a:t> to </a:t>
            </a:r>
            <a:r>
              <a:rPr lang="da-DK" dirty="0" err="1"/>
              <a:t>effeciency</a:t>
            </a:r>
            <a:r>
              <a:rPr lang="da-DK" dirty="0"/>
              <a:t> </a:t>
            </a:r>
            <a:r>
              <a:rPr lang="da-DK" dirty="0" err="1"/>
              <a:t>requirements</a:t>
            </a:r>
            <a:r>
              <a:rPr lang="da-DK" dirty="0"/>
              <a:t>….</a:t>
            </a:r>
          </a:p>
          <a:p>
            <a:pPr lvl="1"/>
            <a:r>
              <a:rPr lang="da-DK" dirty="0"/>
              <a:t>…but is </a:t>
            </a:r>
            <a:r>
              <a:rPr lang="da-DK" dirty="0" err="1"/>
              <a:t>also</a:t>
            </a:r>
            <a:r>
              <a:rPr lang="da-DK" dirty="0"/>
              <a:t> not </a:t>
            </a:r>
            <a:r>
              <a:rPr lang="da-DK" dirty="0" err="1"/>
              <a:t>adjusted</a:t>
            </a:r>
            <a:r>
              <a:rPr lang="da-DK" dirty="0"/>
              <a:t> for inflation like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costs</a:t>
            </a:r>
            <a:r>
              <a:rPr lang="da-DK" dirty="0"/>
              <a:t>.</a:t>
            </a:r>
          </a:p>
        </p:txBody>
      </p:sp>
      <p:pic>
        <p:nvPicPr>
          <p:cNvPr id="5" name="Billede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8975" y="1704627"/>
            <a:ext cx="4670177" cy="46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4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11A61-B754-AACC-475D-56B41D69C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Cost</a:t>
            </a:r>
            <a:r>
              <a:rPr lang="da-DK" dirty="0"/>
              <a:t> of </a:t>
            </a:r>
            <a:r>
              <a:rPr lang="da-DK" dirty="0" err="1"/>
              <a:t>equity</a:t>
            </a:r>
            <a:r>
              <a:rPr lang="da-DK" dirty="0"/>
              <a:t> decision (§18)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FFD3C6-BF80-A182-75CF-5F1991BE0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39" y="1561487"/>
            <a:ext cx="5073718" cy="4741468"/>
          </a:xfrm>
        </p:spPr>
        <p:txBody>
          <a:bodyPr/>
          <a:lstStyle/>
          <a:p>
            <a:endParaRPr lang="da-DK" dirty="0"/>
          </a:p>
          <a:p>
            <a:r>
              <a:rPr lang="da-DK" dirty="0" err="1"/>
              <a:t>Currently</a:t>
            </a:r>
            <a:r>
              <a:rPr lang="da-DK" dirty="0"/>
              <a:t> under the </a:t>
            </a:r>
            <a:r>
              <a:rPr lang="da-DK" dirty="0" err="1"/>
              <a:t>complains</a:t>
            </a:r>
            <a:r>
              <a:rPr lang="da-DK" dirty="0"/>
              <a:t> proces.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The </a:t>
            </a:r>
            <a:r>
              <a:rPr lang="da-DK" dirty="0" err="1"/>
              <a:t>broad</a:t>
            </a:r>
            <a:r>
              <a:rPr lang="da-DK" dirty="0"/>
              <a:t> </a:t>
            </a:r>
            <a:r>
              <a:rPr lang="da-DK" dirty="0" err="1"/>
              <a:t>outline</a:t>
            </a:r>
            <a:r>
              <a:rPr lang="da-DK" dirty="0"/>
              <a:t>: COE rate, </a:t>
            </a:r>
            <a:r>
              <a:rPr lang="da-DK" dirty="0" err="1"/>
              <a:t>maximum</a:t>
            </a:r>
            <a:r>
              <a:rPr lang="da-DK" dirty="0"/>
              <a:t> </a:t>
            </a:r>
            <a:r>
              <a:rPr lang="da-DK" dirty="0" err="1"/>
              <a:t>equity</a:t>
            </a:r>
            <a:r>
              <a:rPr lang="da-DK" dirty="0"/>
              <a:t> and </a:t>
            </a:r>
            <a:r>
              <a:rPr lang="da-DK" dirty="0" err="1"/>
              <a:t>debt</a:t>
            </a:r>
            <a:r>
              <a:rPr lang="da-DK" dirty="0"/>
              <a:t> service </a:t>
            </a:r>
            <a:r>
              <a:rPr lang="da-DK" dirty="0" err="1"/>
              <a:t>cost</a:t>
            </a:r>
            <a:r>
              <a:rPr lang="da-DK" dirty="0"/>
              <a:t> </a:t>
            </a:r>
            <a:r>
              <a:rPr lang="da-DK" dirty="0" err="1"/>
              <a:t>passthrough</a:t>
            </a:r>
            <a:r>
              <a:rPr lang="da-DK" dirty="0"/>
              <a:t>.</a:t>
            </a:r>
          </a:p>
          <a:p>
            <a:endParaRPr lang="da-DK" dirty="0"/>
          </a:p>
          <a:p>
            <a:pPr>
              <a:buNone/>
            </a:pPr>
            <a:r>
              <a:rPr lang="da-DK" dirty="0"/>
              <a:t>Decisions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regulatory</a:t>
            </a:r>
            <a:r>
              <a:rPr lang="da-DK" dirty="0"/>
              <a:t> </a:t>
            </a:r>
            <a:r>
              <a:rPr lang="da-DK" dirty="0" err="1"/>
              <a:t>period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367" b="-4102"/>
          <a:stretch/>
        </p:blipFill>
        <p:spPr>
          <a:xfrm>
            <a:off x="6203677" y="1194748"/>
            <a:ext cx="5331099" cy="547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11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4294967295"/>
          </p:nvPr>
        </p:nvSpPr>
        <p:spPr>
          <a:xfrm>
            <a:off x="0" y="7691967"/>
            <a:ext cx="397933" cy="201084"/>
          </a:xfrm>
          <a:prstGeom prst="rect">
            <a:avLst/>
          </a:prstGeom>
        </p:spPr>
        <p:txBody>
          <a:bodyPr/>
          <a:lstStyle/>
          <a:p>
            <a:pPr defTabSz="914460"/>
            <a:fld id="{667EC89C-17A0-4E64-A6D2-B825673CEEDF}" type="slidenum">
              <a:rPr lang="da-DK">
                <a:solidFill>
                  <a:srgbClr val="000000"/>
                </a:solidFill>
                <a:latin typeface="Arial"/>
              </a:rPr>
              <a:pPr defTabSz="914460"/>
              <a:t>54</a:t>
            </a:fld>
            <a:endParaRPr lang="da-DK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B3A65F6D-FDB4-1C48-AFD7-662BDB94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9" cy="5302251"/>
          </a:xfrm>
        </p:spPr>
        <p:txBody>
          <a:bodyPr anchor="ctr" anchorCtr="0"/>
          <a:lstStyle/>
          <a:p>
            <a:pPr algn="ctr"/>
            <a:r>
              <a:rPr lang="en-US" sz="6000" dirty="0"/>
              <a:t>Questions?</a:t>
            </a:r>
            <a:br>
              <a:rPr lang="en-US" dirty="0"/>
            </a:br>
            <a:br>
              <a:rPr lang="en-US" sz="1800" b="0" dirty="0"/>
            </a:br>
            <a:endParaRPr lang="en-US" sz="18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879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E0AB1AB-F000-41C9-B25C-8829AC258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2964" y="3780149"/>
            <a:ext cx="7106073" cy="1470041"/>
          </a:xfrm>
        </p:spPr>
        <p:txBody>
          <a:bodyPr/>
          <a:lstStyle/>
          <a:p>
            <a:r>
              <a:rPr lang="en-US" dirty="0"/>
              <a:t>Capacity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CBA7BB5-7CCE-43FF-8F1D-1F8ADBF7C9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Lasse Ellebæk Krogh, Energinet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0FDB8B7-3E74-BD8C-BEFF-79AEDCB5885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23" y="1818472"/>
            <a:ext cx="1740567" cy="17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79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1D54F-E927-93EB-153A-71C95B41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203699"/>
            <a:ext cx="9120707" cy="712414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Capacity conversion between entry points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A27E7EC-27D4-AB10-6471-B1AEDD9A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8907D84-3CC5-5057-B25A-18038427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0BD3991-7461-EE72-3538-8142E88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56</a:t>
            </a:fld>
            <a:endParaRPr lang="en-GB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7BB4FF9-8ABF-5A3E-6B2F-A3BFC70C7D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663" y="2024063"/>
            <a:ext cx="10214464" cy="720725"/>
          </a:xfrm>
        </p:spPr>
        <p:txBody>
          <a:bodyPr/>
          <a:lstStyle/>
          <a:p>
            <a:r>
              <a:rPr lang="en-US" sz="2400"/>
              <a:t>Introducing more flexibility to the system</a:t>
            </a:r>
          </a:p>
          <a:p>
            <a:endParaRPr lang="en-US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B66D988-7076-7BB1-101F-949D6C1EC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4" y="2852738"/>
            <a:ext cx="3217864" cy="3303587"/>
          </a:xfrm>
          <a:prstGeom prst="snip2Diag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en-US" sz="1800">
              <a:solidFill>
                <a:schemeClr val="bg1"/>
              </a:solidFill>
            </a:endParaRPr>
          </a:p>
          <a:p>
            <a:pPr algn="ctr"/>
            <a:r>
              <a:rPr lang="en-US" sz="2400" b="1" i="0">
                <a:solidFill>
                  <a:schemeClr val="bg1"/>
                </a:solidFill>
                <a:effectLst/>
              </a:rPr>
              <a:t>The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0">
                <a:solidFill>
                  <a:schemeClr val="bg1"/>
                </a:solidFill>
                <a:effectLst/>
              </a:rPr>
              <a:t>Capacity can be re-utilised between the points Entry Ellund, Entry North Sea, Entry Faxe and Entry Nybro.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i="0">
              <a:solidFill>
                <a:schemeClr val="bg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0">
                <a:solidFill>
                  <a:schemeClr val="bg1"/>
                </a:solidFill>
                <a:effectLst/>
              </a:rPr>
              <a:t>If you are successful in booking capacity at one entry point (without over-demand), you will be able to convert existing entry capacity contract to the new contract.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41C6500-1FFB-D0F4-9833-36612829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69" y="3140962"/>
            <a:ext cx="3217864" cy="2727139"/>
          </a:xfrm>
          <a:prstGeom prst="rect">
            <a:avLst/>
          </a:prstGeom>
          <a:noFill/>
        </p:spPr>
      </p:pic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E241094D-2980-6F14-0F32-3A77CE7AA4E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857377" y="2852737"/>
            <a:ext cx="3217864" cy="3303587"/>
          </a:xfrm>
          <a:prstGeom prst="snip2Diag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216000" lvl="1" indent="0" algn="ctr">
              <a:buNone/>
            </a:pPr>
            <a:br>
              <a:rPr lang="en-US" sz="2400" u="sng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Why</a:t>
            </a:r>
            <a:endParaRPr lang="en-US" b="1" dirty="0">
              <a:solidFill>
                <a:schemeClr val="bg1"/>
              </a:solidFill>
            </a:endParaRPr>
          </a:p>
          <a:p>
            <a:pPr marL="558900" lvl="1" indent="-342900"/>
            <a:r>
              <a:rPr lang="en-US" sz="1600" dirty="0">
                <a:solidFill>
                  <a:schemeClr val="bg1"/>
                </a:solidFill>
              </a:rPr>
              <a:t>To increase security of supply for Danish consumers in an uncertain time in the gas market</a:t>
            </a:r>
          </a:p>
          <a:p>
            <a:pPr marL="558900" lvl="1" indent="-342900"/>
            <a:r>
              <a:rPr lang="en-US" sz="1600" dirty="0">
                <a:solidFill>
                  <a:schemeClr val="bg1"/>
                </a:solidFill>
              </a:rPr>
              <a:t>To increase efficiency in the use of the system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1FB8B6CE-5988-7F6F-FFD9-A05A7009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56</a:t>
            </a:fld>
            <a:endParaRPr lang="da-DK"/>
          </a:p>
        </p:txBody>
      </p:sp>
      <p:sp>
        <p:nvSpPr>
          <p:cNvPr id="3" name="Skriftrulle: lodret 2">
            <a:extLst>
              <a:ext uri="{FF2B5EF4-FFF2-40B4-BE49-F238E27FC236}">
                <a16:creationId xmlns:a16="http://schemas.microsoft.com/office/drawing/2014/main" id="{9FFF9752-46D6-3AB4-1C5E-8512071301DB}"/>
              </a:ext>
            </a:extLst>
          </p:cNvPr>
          <p:cNvSpPr/>
          <p:nvPr/>
        </p:nvSpPr>
        <p:spPr>
          <a:xfrm>
            <a:off x="9920259" y="757888"/>
            <a:ext cx="1899530" cy="2671112"/>
          </a:xfrm>
          <a:prstGeom prst="verticalScroll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2000" dirty="0"/>
              <a:t>Approved by Danish Utility Regulator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dirty="0"/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2000" dirty="0"/>
              <a:t>Available for April auction</a:t>
            </a:r>
          </a:p>
        </p:txBody>
      </p:sp>
    </p:spTree>
    <p:extLst>
      <p:ext uri="{BB962C8B-B14F-4D97-AF65-F5344CB8AC3E}">
        <p14:creationId xmlns:p14="http://schemas.microsoft.com/office/powerpoint/2010/main" val="1507819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D7652-610B-8542-9C80-6AC2DFCB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</p:spPr>
        <p:txBody>
          <a:bodyPr anchor="b">
            <a:normAutofit/>
          </a:bodyPr>
          <a:lstStyle/>
          <a:p>
            <a:r>
              <a:rPr lang="da-DK" dirty="0" err="1"/>
              <a:t>Capacity</a:t>
            </a:r>
            <a:r>
              <a:rPr lang="da-DK" dirty="0"/>
              <a:t> </a:t>
            </a:r>
            <a:r>
              <a:rPr lang="da-DK" dirty="0" err="1"/>
              <a:t>conversion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entry points</a:t>
            </a: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09A9B5C8-EDFA-0446-A32E-EED54AFD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0CB00CBE-67AB-9CDB-556D-149A78A6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57</a:t>
            </a:fld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9A230AE-3B22-DB4A-B46E-EE4FE6976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663" y="2024063"/>
            <a:ext cx="10214464" cy="720725"/>
          </a:xfrm>
        </p:spPr>
        <p:txBody>
          <a:bodyPr>
            <a:normAutofit/>
          </a:bodyPr>
          <a:lstStyle/>
          <a:p>
            <a:r>
              <a:rPr lang="da-DK" dirty="0"/>
              <a:t>The </a:t>
            </a:r>
            <a:r>
              <a:rPr lang="da-DK" dirty="0" err="1"/>
              <a:t>approved</a:t>
            </a:r>
            <a:r>
              <a:rPr lang="da-DK" dirty="0"/>
              <a:t> </a:t>
            </a:r>
            <a:r>
              <a:rPr lang="da-DK" dirty="0" err="1"/>
              <a:t>methodology</a:t>
            </a:r>
            <a:endParaRPr lang="da-DK" dirty="0"/>
          </a:p>
        </p:txBody>
      </p:sp>
      <p:graphicFrame>
        <p:nvGraphicFramePr>
          <p:cNvPr id="22" name="Pladsholder til indhold 7">
            <a:extLst>
              <a:ext uri="{FF2B5EF4-FFF2-40B4-BE49-F238E27FC236}">
                <a16:creationId xmlns:a16="http://schemas.microsoft.com/office/drawing/2014/main" id="{C6BF55FB-B49E-8F18-E3F8-32D5E201FF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2664" y="2852738"/>
          <a:ext cx="10226674" cy="330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34630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A89B3B9C-5F93-4A50-9D0B-1FBC7C01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30EAF79-114B-C0F1-E021-495577F9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CC7A941-D3DD-1FD7-6BE2-86952EEB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58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0D55C4-847C-CE5D-5099-B68CBE1D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39" y="885132"/>
            <a:ext cx="9182308" cy="719138"/>
          </a:xfrm>
        </p:spPr>
        <p:txBody>
          <a:bodyPr anchor="b">
            <a:noAutofit/>
          </a:bodyPr>
          <a:lstStyle/>
          <a:p>
            <a:r>
              <a:rPr lang="en-US" dirty="0"/>
              <a:t>dialogue with </a:t>
            </a:r>
            <a:r>
              <a:rPr lang="en-US" dirty="0" err="1"/>
              <a:t>Gasunie</a:t>
            </a:r>
            <a:r>
              <a:rPr lang="en-US" dirty="0"/>
              <a:t> Deutschland about southbound capacity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14235D-E31C-5A4A-292A-21B44C792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664" y="2852739"/>
            <a:ext cx="4933336" cy="33035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gas systems in Germany is affected by changed gas flows after the Russian invasion of Ukraine.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previous deliveries of gas from the east are now largely replaced by deliveries of gas from the west – especially in the form of LNG.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Energinet is in dialogue with </a:t>
            </a:r>
            <a:r>
              <a:rPr lang="en-US" sz="1800" dirty="0" err="1"/>
              <a:t>Gasunie</a:t>
            </a:r>
            <a:r>
              <a:rPr lang="en-US" sz="1800" dirty="0"/>
              <a:t> Deutschland and works to ensure the capacity towards Germany is not reduced.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If you are interested in southbound capacity – we encourage you to let us and </a:t>
            </a:r>
            <a:r>
              <a:rPr lang="en-US" sz="1800" dirty="0" err="1"/>
              <a:t>Gasunie</a:t>
            </a:r>
            <a:r>
              <a:rPr lang="en-US" sz="1800" dirty="0"/>
              <a:t> know so that market signals may be considered!</a:t>
            </a:r>
            <a:endParaRPr lang="da-DK" sz="18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43E768D-4776-B113-7F8C-A21881ECB5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663" y="1784097"/>
            <a:ext cx="4933337" cy="960691"/>
          </a:xfrm>
        </p:spPr>
        <p:txBody>
          <a:bodyPr>
            <a:normAutofit/>
          </a:bodyPr>
          <a:lstStyle/>
          <a:p>
            <a:r>
              <a:rPr lang="en-US" sz="2000" dirty="0"/>
              <a:t>LNG facilities in North-West Germany can potentially influence the southbound capacity from Denmark towards Germany</a:t>
            </a:r>
            <a:endParaRPr lang="da-DK" sz="2000" dirty="0"/>
          </a:p>
        </p:txBody>
      </p:sp>
      <p:pic>
        <p:nvPicPr>
          <p:cNvPr id="1026" name="Picture 2" descr="Germany finishes construction of its first LNG import terminal | Financial  Times">
            <a:extLst>
              <a:ext uri="{FF2B5EF4-FFF2-40B4-BE49-F238E27FC236}">
                <a16:creationId xmlns:a16="http://schemas.microsoft.com/office/drawing/2014/main" id="{6E88BFD5-D7B2-53EF-C360-5BD90F61439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1" b="12241"/>
          <a:stretch>
            <a:fillRect/>
          </a:stretch>
        </p:blipFill>
        <p:spPr bwMode="auto">
          <a:xfrm>
            <a:off x="6858000" y="1784097"/>
            <a:ext cx="4338638" cy="43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6A7E1CDA-A283-D5AF-3F42-331D8798F657}"/>
              </a:ext>
            </a:extLst>
          </p:cNvPr>
          <p:cNvSpPr txBox="1"/>
          <p:nvPr/>
        </p:nvSpPr>
        <p:spPr>
          <a:xfrm>
            <a:off x="10306878" y="6151485"/>
            <a:ext cx="20233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Source: ft.com</a:t>
            </a:r>
          </a:p>
        </p:txBody>
      </p:sp>
    </p:spTree>
    <p:extLst>
      <p:ext uri="{BB962C8B-B14F-4D97-AF65-F5344CB8AC3E}">
        <p14:creationId xmlns:p14="http://schemas.microsoft.com/office/powerpoint/2010/main" val="2624436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7510">
              <a:defRPr/>
            </a:pPr>
            <a:fld id="{24C8C45C-947F-4981-8B3F-4F32E973C901}" type="slidenum">
              <a:rPr lang="da-DK" smtClean="0"/>
              <a:pPr defTabSz="727510">
                <a:defRPr/>
              </a:pPr>
              <a:t>59</a:t>
            </a:fld>
            <a:endParaRPr lang="da-DK" sz="836" dirty="0">
              <a:solidFill>
                <a:srgbClr val="A0C1C2"/>
              </a:solidFill>
              <a:latin typeface="Calibri Ligh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985587" y="527617"/>
            <a:ext cx="8576862" cy="56676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defTabSz="727510">
              <a:defRPr/>
            </a:pPr>
            <a:r>
              <a:rPr lang="da-DK" sz="3182" dirty="0" err="1">
                <a:solidFill>
                  <a:srgbClr val="008B8B"/>
                </a:solidFill>
              </a:rPr>
              <a:t>Incremental</a:t>
            </a:r>
            <a:r>
              <a:rPr lang="da-DK" sz="3182" dirty="0">
                <a:solidFill>
                  <a:srgbClr val="008B8B"/>
                </a:solidFill>
              </a:rPr>
              <a:t> </a:t>
            </a:r>
            <a:r>
              <a:rPr lang="da-DK" sz="3182" dirty="0" err="1">
                <a:solidFill>
                  <a:srgbClr val="008B8B"/>
                </a:solidFill>
              </a:rPr>
              <a:t>Capacity</a:t>
            </a:r>
            <a:r>
              <a:rPr lang="da-DK" sz="3182" dirty="0">
                <a:solidFill>
                  <a:srgbClr val="008B8B"/>
                </a:solidFill>
              </a:rPr>
              <a:t> </a:t>
            </a:r>
            <a:r>
              <a:rPr lang="da-DK" sz="3182" dirty="0" err="1">
                <a:solidFill>
                  <a:srgbClr val="008B8B"/>
                </a:solidFill>
              </a:rPr>
              <a:t>Process</a:t>
            </a:r>
            <a:endParaRPr lang="en-US" sz="3182" dirty="0">
              <a:solidFill>
                <a:srgbClr val="008B8B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4492FA2E-2311-741D-B348-7766F23ADCAD}"/>
              </a:ext>
            </a:extLst>
          </p:cNvPr>
          <p:cNvGrpSpPr/>
          <p:nvPr/>
        </p:nvGrpSpPr>
        <p:grpSpPr>
          <a:xfrm>
            <a:off x="985587" y="2132161"/>
            <a:ext cx="9138078" cy="2958589"/>
            <a:chOff x="848508" y="2485786"/>
            <a:chExt cx="9436145" cy="3878512"/>
          </a:xfrm>
        </p:grpSpPr>
        <p:sp>
          <p:nvSpPr>
            <p:cNvPr id="105" name="Rektangel 32"/>
            <p:cNvSpPr/>
            <p:nvPr/>
          </p:nvSpPr>
          <p:spPr>
            <a:xfrm>
              <a:off x="848508" y="2485786"/>
              <a:ext cx="9436145" cy="959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7510">
                <a:defRPr/>
              </a:pPr>
              <a:endParaRPr lang="en-US" sz="1114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Tekstboks 52">
              <a:extLst>
                <a:ext uri="{FF2B5EF4-FFF2-40B4-BE49-F238E27FC236}">
                  <a16:creationId xmlns:a16="http://schemas.microsoft.com/office/drawing/2014/main" id="{76E5E898-46EC-D58F-076B-971982021E0B}"/>
                </a:ext>
              </a:extLst>
            </p:cNvPr>
            <p:cNvSpPr txBox="1"/>
            <p:nvPr/>
          </p:nvSpPr>
          <p:spPr>
            <a:xfrm>
              <a:off x="8076481" y="2533746"/>
              <a:ext cx="483345" cy="22476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October</a:t>
              </a:r>
            </a:p>
          </p:txBody>
        </p:sp>
        <p:cxnSp>
          <p:nvCxnSpPr>
            <p:cNvPr id="108" name="Lige forbindelse 40"/>
            <p:cNvCxnSpPr>
              <a:cxnSpLocks/>
            </p:cNvCxnSpPr>
            <p:nvPr/>
          </p:nvCxnSpPr>
          <p:spPr>
            <a:xfrm>
              <a:off x="1161437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kstboks 49"/>
            <p:cNvSpPr txBox="1"/>
            <p:nvPr/>
          </p:nvSpPr>
          <p:spPr>
            <a:xfrm>
              <a:off x="1572219" y="2534850"/>
              <a:ext cx="276434" cy="22476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April</a:t>
              </a:r>
            </a:p>
          </p:txBody>
        </p:sp>
        <p:cxnSp>
          <p:nvCxnSpPr>
            <p:cNvPr id="106" name="Lige forbindelse 35"/>
            <p:cNvCxnSpPr>
              <a:cxnSpLocks/>
            </p:cNvCxnSpPr>
            <p:nvPr/>
          </p:nvCxnSpPr>
          <p:spPr>
            <a:xfrm>
              <a:off x="1164199" y="2832184"/>
              <a:ext cx="7524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Lige forbindelse 41"/>
            <p:cNvCxnSpPr>
              <a:cxnSpLocks/>
            </p:cNvCxnSpPr>
            <p:nvPr/>
          </p:nvCxnSpPr>
          <p:spPr>
            <a:xfrm>
              <a:off x="7769153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Lige forbindelse 42"/>
            <p:cNvCxnSpPr>
              <a:cxnSpLocks/>
            </p:cNvCxnSpPr>
            <p:nvPr/>
          </p:nvCxnSpPr>
          <p:spPr>
            <a:xfrm>
              <a:off x="2262723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Lige forbindelse 43"/>
            <p:cNvCxnSpPr>
              <a:cxnSpLocks/>
            </p:cNvCxnSpPr>
            <p:nvPr/>
          </p:nvCxnSpPr>
          <p:spPr>
            <a:xfrm>
              <a:off x="3364009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Lige forbindelse 45"/>
            <p:cNvCxnSpPr>
              <a:cxnSpLocks/>
            </p:cNvCxnSpPr>
            <p:nvPr/>
          </p:nvCxnSpPr>
          <p:spPr>
            <a:xfrm>
              <a:off x="4465295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Lige forbindelse 46"/>
            <p:cNvCxnSpPr>
              <a:cxnSpLocks/>
            </p:cNvCxnSpPr>
            <p:nvPr/>
          </p:nvCxnSpPr>
          <p:spPr>
            <a:xfrm>
              <a:off x="5566581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Lige forbindelse 47"/>
            <p:cNvCxnSpPr>
              <a:cxnSpLocks/>
            </p:cNvCxnSpPr>
            <p:nvPr/>
          </p:nvCxnSpPr>
          <p:spPr>
            <a:xfrm>
              <a:off x="6667867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Lige forbindelse 41"/>
            <p:cNvCxnSpPr>
              <a:cxnSpLocks/>
            </p:cNvCxnSpPr>
            <p:nvPr/>
          </p:nvCxnSpPr>
          <p:spPr>
            <a:xfrm>
              <a:off x="8870439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Lige forbindelse 41"/>
            <p:cNvCxnSpPr>
              <a:cxnSpLocks/>
            </p:cNvCxnSpPr>
            <p:nvPr/>
          </p:nvCxnSpPr>
          <p:spPr>
            <a:xfrm>
              <a:off x="9966909" y="2771135"/>
              <a:ext cx="0" cy="12145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kstboks 50"/>
            <p:cNvSpPr txBox="1"/>
            <p:nvPr/>
          </p:nvSpPr>
          <p:spPr>
            <a:xfrm>
              <a:off x="2682610" y="2534850"/>
              <a:ext cx="258226" cy="22476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May</a:t>
              </a:r>
            </a:p>
          </p:txBody>
        </p:sp>
        <p:sp>
          <p:nvSpPr>
            <p:cNvPr id="118" name="Tekstboks 51"/>
            <p:cNvSpPr txBox="1"/>
            <p:nvPr/>
          </p:nvSpPr>
          <p:spPr>
            <a:xfrm>
              <a:off x="4904219" y="2534850"/>
              <a:ext cx="220154" cy="22476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July</a:t>
              </a:r>
            </a:p>
          </p:txBody>
        </p:sp>
        <p:sp>
          <p:nvSpPr>
            <p:cNvPr id="119" name="Tekstboks 52"/>
            <p:cNvSpPr txBox="1"/>
            <p:nvPr/>
          </p:nvSpPr>
          <p:spPr>
            <a:xfrm>
              <a:off x="5911153" y="2534850"/>
              <a:ext cx="408857" cy="22476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August</a:t>
              </a:r>
            </a:p>
          </p:txBody>
        </p:sp>
        <p:sp>
          <p:nvSpPr>
            <p:cNvPr id="124" name="Tekstboks 65"/>
            <p:cNvSpPr txBox="1"/>
            <p:nvPr/>
          </p:nvSpPr>
          <p:spPr>
            <a:xfrm>
              <a:off x="3777275" y="2534850"/>
              <a:ext cx="271468" cy="224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June</a:t>
              </a:r>
            </a:p>
          </p:txBody>
        </p:sp>
        <p:sp>
          <p:nvSpPr>
            <p:cNvPr id="139" name="Tekstboks 52"/>
            <p:cNvSpPr txBox="1"/>
            <p:nvPr/>
          </p:nvSpPr>
          <p:spPr>
            <a:xfrm>
              <a:off x="6890774" y="2534850"/>
              <a:ext cx="652185" cy="22476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September</a:t>
              </a:r>
            </a:p>
          </p:txBody>
        </p:sp>
        <p:sp>
          <p:nvSpPr>
            <p:cNvPr id="140" name="Tekstboks 52"/>
            <p:cNvSpPr txBox="1"/>
            <p:nvPr/>
          </p:nvSpPr>
          <p:spPr>
            <a:xfrm>
              <a:off x="9368954" y="2534850"/>
              <a:ext cx="100974" cy="22476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…</a:t>
              </a:r>
            </a:p>
          </p:txBody>
        </p:sp>
        <p:sp>
          <p:nvSpPr>
            <p:cNvPr id="104" name="Rektangel 32"/>
            <p:cNvSpPr/>
            <p:nvPr/>
          </p:nvSpPr>
          <p:spPr>
            <a:xfrm>
              <a:off x="848508" y="3449392"/>
              <a:ext cx="9436145" cy="291490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7510">
                <a:defRPr/>
              </a:pPr>
              <a:endParaRPr lang="en-GB" sz="1114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23" name="Tekstboks 60"/>
            <p:cNvSpPr txBox="1"/>
            <p:nvPr/>
          </p:nvSpPr>
          <p:spPr>
            <a:xfrm>
              <a:off x="8081082" y="2929096"/>
              <a:ext cx="1198389" cy="4495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Demand assessment report</a:t>
              </a:r>
            </a:p>
          </p:txBody>
        </p:sp>
        <p:sp>
          <p:nvSpPr>
            <p:cNvPr id="126" name="Tekstboks 67"/>
            <p:cNvSpPr txBox="1"/>
            <p:nvPr/>
          </p:nvSpPr>
          <p:spPr>
            <a:xfrm>
              <a:off x="4315830" y="2929096"/>
              <a:ext cx="540000" cy="4495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27510">
                <a:defRPr/>
              </a:pPr>
              <a:r>
                <a:rPr lang="en-US" sz="1114" dirty="0">
                  <a:solidFill>
                    <a:prstClr val="black"/>
                  </a:solidFill>
                  <a:latin typeface="Calibri Light"/>
                </a:rPr>
                <a:t>Annual auction</a:t>
              </a:r>
            </a:p>
          </p:txBody>
        </p:sp>
        <p:sp>
          <p:nvSpPr>
            <p:cNvPr id="147" name="Tekstboks 58"/>
            <p:cNvSpPr txBox="1"/>
            <p:nvPr/>
          </p:nvSpPr>
          <p:spPr>
            <a:xfrm>
              <a:off x="1223582" y="3665710"/>
              <a:ext cx="2037655" cy="8990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36408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Energinet gathers first demand signals via dialogue with the market</a:t>
              </a:r>
              <a:br>
                <a:rPr lang="en-GB" sz="1114" dirty="0">
                  <a:solidFill>
                    <a:srgbClr val="FFFFFF"/>
                  </a:solidFill>
                  <a:latin typeface="Calibri Light"/>
                </a:rPr>
              </a:b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(April-May)</a:t>
              </a:r>
            </a:p>
          </p:txBody>
        </p:sp>
        <p:cxnSp>
          <p:nvCxnSpPr>
            <p:cNvPr id="151" name="Lige forbindelse 74"/>
            <p:cNvCxnSpPr>
              <a:cxnSpLocks/>
            </p:cNvCxnSpPr>
            <p:nvPr/>
          </p:nvCxnSpPr>
          <p:spPr>
            <a:xfrm flipH="1">
              <a:off x="1166967" y="3450010"/>
              <a:ext cx="1" cy="245160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Lige forbindelse 74"/>
            <p:cNvCxnSpPr>
              <a:cxnSpLocks/>
            </p:cNvCxnSpPr>
            <p:nvPr/>
          </p:nvCxnSpPr>
          <p:spPr>
            <a:xfrm>
              <a:off x="3352197" y="3450010"/>
              <a:ext cx="12639" cy="245160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Lige forbindelse 74"/>
            <p:cNvCxnSpPr>
              <a:cxnSpLocks/>
            </p:cNvCxnSpPr>
            <p:nvPr/>
          </p:nvCxnSpPr>
          <p:spPr>
            <a:xfrm flipH="1">
              <a:off x="4589004" y="3450010"/>
              <a:ext cx="2" cy="245160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Lige forbindelse 74"/>
            <p:cNvCxnSpPr>
              <a:cxnSpLocks/>
            </p:cNvCxnSpPr>
            <p:nvPr/>
          </p:nvCxnSpPr>
          <p:spPr>
            <a:xfrm flipH="1">
              <a:off x="8683451" y="3450010"/>
              <a:ext cx="2" cy="245160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Lige forbindelse 74"/>
            <p:cNvCxnSpPr>
              <a:cxnSpLocks/>
            </p:cNvCxnSpPr>
            <p:nvPr/>
          </p:nvCxnSpPr>
          <p:spPr>
            <a:xfrm>
              <a:off x="6557651" y="3450010"/>
              <a:ext cx="1481" cy="245160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kstboks 58"/>
            <p:cNvSpPr txBox="1"/>
            <p:nvPr/>
          </p:nvSpPr>
          <p:spPr>
            <a:xfrm>
              <a:off x="4647977" y="3520450"/>
              <a:ext cx="1836290" cy="264057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36408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Energinet will forward Demand Assessment Questionnaires after annual auction </a:t>
              </a:r>
              <a:br>
                <a:rPr lang="en-GB" sz="1114" dirty="0">
                  <a:solidFill>
                    <a:srgbClr val="FFFFFF"/>
                  </a:solidFill>
                  <a:latin typeface="Calibri Light"/>
                </a:rPr>
              </a:b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(3 July 2023)</a:t>
              </a:r>
            </a:p>
            <a:p>
              <a:pPr marL="136408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Market participants can indicate non-binding demand until 8 weeks after annual auction </a:t>
              </a:r>
              <a:br>
                <a:rPr lang="en-GB" sz="1114" dirty="0">
                  <a:solidFill>
                    <a:srgbClr val="FFFFFF"/>
                  </a:solidFill>
                  <a:latin typeface="Calibri Light"/>
                </a:rPr>
              </a:b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(28 August 2023)</a:t>
              </a:r>
            </a:p>
            <a:p>
              <a:pPr marL="136408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endParaRPr lang="en-GB" sz="1114" dirty="0">
                <a:solidFill>
                  <a:srgbClr val="FFFFFF"/>
                </a:solidFill>
                <a:latin typeface="Calibri Light"/>
              </a:endParaRPr>
            </a:p>
          </p:txBody>
        </p:sp>
        <p:sp>
          <p:nvSpPr>
            <p:cNvPr id="189" name="Tekstboks 58"/>
            <p:cNvSpPr txBox="1"/>
            <p:nvPr/>
          </p:nvSpPr>
          <p:spPr>
            <a:xfrm>
              <a:off x="8750346" y="3630799"/>
              <a:ext cx="1456122" cy="23591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36408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Report concludes continuation</a:t>
              </a:r>
              <a:br>
                <a:rPr lang="en-GB" sz="1114" dirty="0">
                  <a:solidFill>
                    <a:srgbClr val="FFFFFF"/>
                  </a:solidFill>
                  <a:latin typeface="Calibri Light"/>
                </a:rPr>
              </a:b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(23 October 2023)</a:t>
              </a:r>
            </a:p>
            <a:p>
              <a:pPr marL="136408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Next steps include:</a:t>
              </a:r>
            </a:p>
            <a:p>
              <a:pPr marL="609282" lvl="1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Design phase</a:t>
              </a:r>
            </a:p>
            <a:p>
              <a:pPr marL="609282" lvl="1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Market consultation</a:t>
              </a:r>
            </a:p>
            <a:p>
              <a:pPr marL="609282" lvl="1" indent="-136408" defTabSz="727510">
                <a:spcAft>
                  <a:spcPts val="477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14" dirty="0">
                  <a:solidFill>
                    <a:srgbClr val="FFFFFF"/>
                  </a:solidFill>
                  <a:latin typeface="Calibri Light"/>
                </a:rPr>
                <a:t>Decision by DUR</a:t>
              </a:r>
            </a:p>
          </p:txBody>
        </p:sp>
        <p:sp>
          <p:nvSpPr>
            <p:cNvPr id="17" name="Rombe 39">
              <a:extLst>
                <a:ext uri="{FF2B5EF4-FFF2-40B4-BE49-F238E27FC236}">
                  <a16:creationId xmlns:a16="http://schemas.microsoft.com/office/drawing/2014/main" id="{AAC0E00E-E22E-BEFC-CB86-5FC63558D702}"/>
                </a:ext>
              </a:extLst>
            </p:cNvPr>
            <p:cNvSpPr/>
            <p:nvPr/>
          </p:nvSpPr>
          <p:spPr>
            <a:xfrm>
              <a:off x="3287351" y="2752313"/>
              <a:ext cx="142331" cy="150454"/>
            </a:xfrm>
            <a:prstGeom prst="diamond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7510">
                <a:defRPr/>
              </a:pPr>
              <a:endParaRPr lang="en-US" sz="1114" dirty="0">
                <a:solidFill>
                  <a:prstClr val="black"/>
                </a:solidFill>
                <a:latin typeface="Calibri Light"/>
              </a:endParaRPr>
            </a:p>
          </p:txBody>
        </p:sp>
        <p:cxnSp>
          <p:nvCxnSpPr>
            <p:cNvPr id="18" name="Lige forbindelse 17">
              <a:extLst>
                <a:ext uri="{FF2B5EF4-FFF2-40B4-BE49-F238E27FC236}">
                  <a16:creationId xmlns:a16="http://schemas.microsoft.com/office/drawing/2014/main" id="{201C928A-6E7A-530F-E1D1-D4255F64D799}"/>
                </a:ext>
              </a:extLst>
            </p:cNvPr>
            <p:cNvCxnSpPr>
              <a:stCxn id="12" idx="3"/>
              <a:endCxn id="17" idx="1"/>
            </p:cNvCxnSpPr>
            <p:nvPr/>
          </p:nvCxnSpPr>
          <p:spPr>
            <a:xfrm>
              <a:off x="1238133" y="2827540"/>
              <a:ext cx="2049218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mbe 39">
              <a:extLst>
                <a:ext uri="{FF2B5EF4-FFF2-40B4-BE49-F238E27FC236}">
                  <a16:creationId xmlns:a16="http://schemas.microsoft.com/office/drawing/2014/main" id="{4DEA7A74-2454-185C-A954-7353EF8B8D7E}"/>
                </a:ext>
              </a:extLst>
            </p:cNvPr>
            <p:cNvSpPr/>
            <p:nvPr/>
          </p:nvSpPr>
          <p:spPr>
            <a:xfrm>
              <a:off x="6487226" y="2755329"/>
              <a:ext cx="142331" cy="150454"/>
            </a:xfrm>
            <a:prstGeom prst="diamond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7510">
                <a:defRPr/>
              </a:pPr>
              <a:endParaRPr lang="en-US" sz="1114" dirty="0">
                <a:solidFill>
                  <a:prstClr val="black"/>
                </a:solidFill>
                <a:latin typeface="Calibri Light"/>
              </a:endParaRPr>
            </a:p>
          </p:txBody>
        </p:sp>
        <p:cxnSp>
          <p:nvCxnSpPr>
            <p:cNvPr id="24" name="Lige forbindelse 23">
              <a:extLst>
                <a:ext uri="{FF2B5EF4-FFF2-40B4-BE49-F238E27FC236}">
                  <a16:creationId xmlns:a16="http://schemas.microsoft.com/office/drawing/2014/main" id="{8B492111-D75C-A8E0-73F4-8ED8FC6225D7}"/>
                </a:ext>
              </a:extLst>
            </p:cNvPr>
            <p:cNvCxnSpPr>
              <a:cxnSpLocks/>
            </p:cNvCxnSpPr>
            <p:nvPr/>
          </p:nvCxnSpPr>
          <p:spPr>
            <a:xfrm>
              <a:off x="4622235" y="2830556"/>
              <a:ext cx="1944000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Lige forbindelse 35">
              <a:extLst>
                <a:ext uri="{FF2B5EF4-FFF2-40B4-BE49-F238E27FC236}">
                  <a16:creationId xmlns:a16="http://schemas.microsoft.com/office/drawing/2014/main" id="{0F3E0988-5DF4-DDBC-EAE8-B868DF48BC72}"/>
                </a:ext>
              </a:extLst>
            </p:cNvPr>
            <p:cNvCxnSpPr>
              <a:cxnSpLocks/>
            </p:cNvCxnSpPr>
            <p:nvPr/>
          </p:nvCxnSpPr>
          <p:spPr>
            <a:xfrm>
              <a:off x="8707983" y="2832184"/>
              <a:ext cx="1404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mbe 39">
              <a:extLst>
                <a:ext uri="{FF2B5EF4-FFF2-40B4-BE49-F238E27FC236}">
                  <a16:creationId xmlns:a16="http://schemas.microsoft.com/office/drawing/2014/main" id="{2C86296C-262D-4A6A-98A2-97D2AA8FF5AF}"/>
                </a:ext>
              </a:extLst>
            </p:cNvPr>
            <p:cNvSpPr/>
            <p:nvPr/>
          </p:nvSpPr>
          <p:spPr>
            <a:xfrm>
              <a:off x="1095802" y="2752313"/>
              <a:ext cx="142331" cy="150454"/>
            </a:xfrm>
            <a:prstGeom prst="diamond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7510">
                <a:defRPr/>
              </a:pPr>
              <a:endParaRPr lang="en-US" sz="1114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Rombe 66">
              <a:extLst>
                <a:ext uri="{FF2B5EF4-FFF2-40B4-BE49-F238E27FC236}">
                  <a16:creationId xmlns:a16="http://schemas.microsoft.com/office/drawing/2014/main" id="{FB06026E-5B4A-BCB6-C26A-46C1CAFA0934}"/>
                </a:ext>
              </a:extLst>
            </p:cNvPr>
            <p:cNvSpPr/>
            <p:nvPr/>
          </p:nvSpPr>
          <p:spPr>
            <a:xfrm>
              <a:off x="8617585" y="2752313"/>
              <a:ext cx="142331" cy="150454"/>
            </a:xfrm>
            <a:prstGeom prst="diamond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7510">
                <a:defRPr/>
              </a:pPr>
              <a:endParaRPr lang="en-US" sz="1114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Rombe 66">
              <a:extLst>
                <a:ext uri="{FF2B5EF4-FFF2-40B4-BE49-F238E27FC236}">
                  <a16:creationId xmlns:a16="http://schemas.microsoft.com/office/drawing/2014/main" id="{6B27D09B-2633-F88E-3EE1-DD3A6E702F59}"/>
                </a:ext>
              </a:extLst>
            </p:cNvPr>
            <p:cNvSpPr/>
            <p:nvPr/>
          </p:nvSpPr>
          <p:spPr>
            <a:xfrm>
              <a:off x="4517840" y="2756647"/>
              <a:ext cx="142331" cy="150454"/>
            </a:xfrm>
            <a:prstGeom prst="diamond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7510">
                <a:defRPr/>
              </a:pPr>
              <a:endParaRPr lang="en-US" sz="1114" dirty="0">
                <a:solidFill>
                  <a:prstClr val="black"/>
                </a:solidFill>
                <a:latin typeface="Calibri Light"/>
              </a:endParaRPr>
            </a:p>
          </p:txBody>
        </p:sp>
      </p:grp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2488E0B-8941-1A54-A7DB-9EFDEF4AD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498582"/>
              </p:ext>
            </p:extLst>
          </p:nvPr>
        </p:nvGraphicFramePr>
        <p:xfrm>
          <a:off x="985142" y="5229130"/>
          <a:ext cx="9138080" cy="147158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913808">
                  <a:extLst>
                    <a:ext uri="{9D8B030D-6E8A-4147-A177-3AD203B41FA5}">
                      <a16:colId xmlns:a16="http://schemas.microsoft.com/office/drawing/2014/main" val="1451682962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2616522651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1513470203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1699703717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4066020577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3482179836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1230957865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2733755692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1434448277"/>
                    </a:ext>
                  </a:extLst>
                </a:gridCol>
                <a:gridCol w="913808">
                  <a:extLst>
                    <a:ext uri="{9D8B030D-6E8A-4147-A177-3AD203B41FA5}">
                      <a16:colId xmlns:a16="http://schemas.microsoft.com/office/drawing/2014/main" val="1843791321"/>
                    </a:ext>
                  </a:extLst>
                </a:gridCol>
              </a:tblGrid>
              <a:tr h="279554">
                <a:tc>
                  <a:txBody>
                    <a:bodyPr/>
                    <a:lstStyle/>
                    <a:p>
                      <a:pPr algn="ctr"/>
                      <a:r>
                        <a:rPr lang="en-US" sz="800" noProof="0" dirty="0">
                          <a:solidFill>
                            <a:schemeClr val="bg1"/>
                          </a:solidFill>
                        </a:rPr>
                        <a:t>Point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Entry North Sea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Entry </a:t>
                      </a:r>
                      <a:r>
                        <a:rPr lang="en-US" sz="800" b="0" i="0" u="none" noProof="0" dirty="0" err="1">
                          <a:solidFill>
                            <a:schemeClr val="tx1"/>
                          </a:solidFill>
                        </a:rPr>
                        <a:t>Nybro</a:t>
                      </a:r>
                      <a:endParaRPr lang="en-US" sz="800" b="0" i="0" u="none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Entry Faxe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Entry </a:t>
                      </a:r>
                      <a:r>
                        <a:rPr lang="en-US" sz="800" b="0" i="0" u="none" noProof="0" dirty="0" err="1">
                          <a:solidFill>
                            <a:schemeClr val="tx1"/>
                          </a:solidFill>
                        </a:rPr>
                        <a:t>Ellund</a:t>
                      </a:r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Entry RES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Entry Storage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Exit Faxe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Exit </a:t>
                      </a:r>
                      <a:r>
                        <a:rPr lang="en-US" sz="800" b="0" i="0" u="none" noProof="0" dirty="0" err="1">
                          <a:solidFill>
                            <a:schemeClr val="tx1"/>
                          </a:solidFill>
                        </a:rPr>
                        <a:t>Ellund</a:t>
                      </a:r>
                      <a:endParaRPr lang="en-US" sz="800" b="0" i="0" u="none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noProof="0" dirty="0">
                          <a:solidFill>
                            <a:schemeClr val="tx1"/>
                          </a:solidFill>
                        </a:rPr>
                        <a:t>Exit Storage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014707"/>
                  </a:ext>
                </a:extLst>
              </a:tr>
              <a:tr h="456240">
                <a:tc>
                  <a:txBody>
                    <a:bodyPr/>
                    <a:lstStyle/>
                    <a:p>
                      <a:pPr algn="ctr"/>
                      <a:r>
                        <a:rPr lang="en-US" sz="800" b="1" noProof="0" dirty="0">
                          <a:solidFill>
                            <a:schemeClr val="bg1"/>
                          </a:solidFill>
                        </a:rPr>
                        <a:t>Explanation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Imports from Norway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Imports from Norway + Danish North Sea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Imports from Poland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Imports from Germany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Biomethane injection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Withdrawal from Danish storage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Exports to Poland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Exports to Germany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Injection to Danish storage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531177"/>
                  </a:ext>
                </a:extLst>
              </a:tr>
              <a:tr h="456240"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noProof="0" dirty="0">
                          <a:solidFill>
                            <a:schemeClr val="bg1"/>
                          </a:solidFill>
                        </a:rPr>
                        <a:t>Expected possible capacity (GWh/h)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13.4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20.3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7.7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According to socioeconomic valuation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8.2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13.4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10.0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noProof="0" dirty="0">
                          <a:solidFill>
                            <a:schemeClr val="tx1"/>
                          </a:solidFill>
                        </a:rPr>
                        <a:t>4.2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008509"/>
                  </a:ext>
                </a:extLst>
              </a:tr>
              <a:tr h="279554">
                <a:tc gridSpan="10">
                  <a:txBody>
                    <a:bodyPr/>
                    <a:lstStyle/>
                    <a:p>
                      <a:r>
                        <a:rPr lang="en-US" sz="800" noProof="0" dirty="0"/>
                        <a:t>* Entry </a:t>
                      </a:r>
                      <a:r>
                        <a:rPr lang="en-US" sz="800" noProof="0" dirty="0" err="1"/>
                        <a:t>Ellund</a:t>
                      </a:r>
                      <a:r>
                        <a:rPr lang="en-US" sz="800" noProof="0" dirty="0"/>
                        <a:t> capacity is expected to be 7.7 GWh( on a long-term basis)</a:t>
                      </a:r>
                    </a:p>
                  </a:txBody>
                  <a:tcPr marL="82953" marR="82953" marT="41476" marB="4147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18524"/>
                  </a:ext>
                </a:extLst>
              </a:tr>
            </a:tbl>
          </a:graphicData>
        </a:graphic>
      </p:graphicFrame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2A74375C-F0C0-F18B-6265-BCD6F71E9F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5587" y="1339572"/>
            <a:ext cx="10214464" cy="720725"/>
          </a:xfrm>
        </p:spPr>
        <p:txBody>
          <a:bodyPr>
            <a:normAutofit/>
          </a:bodyPr>
          <a:lstStyle/>
          <a:p>
            <a:r>
              <a:rPr lang="en-US" dirty="0"/>
              <a:t>You are encouraged to send your demands for Incremental Capacities in the Danish gas system, so this can be considered in the overall planning.</a:t>
            </a:r>
          </a:p>
        </p:txBody>
      </p:sp>
    </p:spTree>
    <p:extLst>
      <p:ext uri="{BB962C8B-B14F-4D97-AF65-F5344CB8AC3E}">
        <p14:creationId xmlns:p14="http://schemas.microsoft.com/office/powerpoint/2010/main" val="4874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30ACC-998C-8542-F3C6-52FDF7A9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Energinet </a:t>
            </a:r>
            <a:br>
              <a:rPr lang="en-US" dirty="0"/>
            </a:br>
            <a:r>
              <a:rPr lang="en-US" dirty="0"/>
              <a:t>publications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214F53-D706-6BF3-182A-59D3B9E10D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Year 2022 in Power- and Gas systems</a:t>
            </a:r>
          </a:p>
          <a:p>
            <a:r>
              <a:rPr lang="en-US" dirty="0"/>
              <a:t>‘</a:t>
            </a:r>
            <a:r>
              <a:rPr lang="en-US" dirty="0" err="1"/>
              <a:t>Gasforsyningssikkerhed</a:t>
            </a:r>
            <a:r>
              <a:rPr lang="en-US" dirty="0"/>
              <a:t> 2022’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D768C58-27F0-AAC6-C08C-164BC740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4" y="2852738"/>
            <a:ext cx="5609164" cy="33035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Denmark has become a gas transit country due to Baltic pipe</a:t>
            </a:r>
          </a:p>
          <a:p>
            <a:r>
              <a:rPr lang="en-US" sz="1600" dirty="0"/>
              <a:t>Danish gas consumption has fallen by 25 % in 2022 compared with the average for 2019-2021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647073BF-BA41-40E5-9651-7879544D2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446571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3B2272D-6628-8774-8ED0-6F827F3D2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733" y="587820"/>
            <a:ext cx="1496455" cy="212077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428D4E0-F946-7942-B4C2-F39160555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928" y="585459"/>
            <a:ext cx="1465074" cy="212077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9284A0E-2972-35BE-214E-FBA390794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63" y="4225203"/>
            <a:ext cx="5609165" cy="236625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C47B33EB-A4C9-BBBC-93B2-D919ECEB4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235" y="2861120"/>
            <a:ext cx="3293278" cy="3771720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19A0A78-BF38-AEC2-47D6-52E333689DB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410309" y="2883842"/>
            <a:ext cx="2975603" cy="30280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     Gas consumption divided between           final use in 2022</a:t>
            </a:r>
          </a:p>
        </p:txBody>
      </p:sp>
      <p:sp>
        <p:nvSpPr>
          <p:cNvPr id="14" name="Pladsholder til indhold 4">
            <a:extLst>
              <a:ext uri="{FF2B5EF4-FFF2-40B4-BE49-F238E27FC236}">
                <a16:creationId xmlns:a16="http://schemas.microsoft.com/office/drawing/2014/main" id="{4D80B82C-0916-D813-2F3D-3BFEF0DA6218}"/>
              </a:ext>
            </a:extLst>
          </p:cNvPr>
          <p:cNvSpPr txBox="1">
            <a:spLocks/>
          </p:cNvSpPr>
          <p:nvPr/>
        </p:nvSpPr>
        <p:spPr>
          <a:xfrm>
            <a:off x="2047470" y="4225203"/>
            <a:ext cx="3859553" cy="24310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2"/>
                </a:solidFill>
              </a:rPr>
              <a:t>Average import (+) and export (-) per month 2022</a:t>
            </a:r>
          </a:p>
        </p:txBody>
      </p:sp>
      <p:sp>
        <p:nvSpPr>
          <p:cNvPr id="15" name="Pladsholder til indhold 4">
            <a:extLst>
              <a:ext uri="{FF2B5EF4-FFF2-40B4-BE49-F238E27FC236}">
                <a16:creationId xmlns:a16="http://schemas.microsoft.com/office/drawing/2014/main" id="{DA52E1B7-0430-16E6-9DAD-08BC53AFF7CD}"/>
              </a:ext>
            </a:extLst>
          </p:cNvPr>
          <p:cNvSpPr txBox="1">
            <a:spLocks/>
          </p:cNvSpPr>
          <p:nvPr/>
        </p:nvSpPr>
        <p:spPr>
          <a:xfrm>
            <a:off x="2279702" y="6274848"/>
            <a:ext cx="544639" cy="31661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From Germany</a:t>
            </a:r>
          </a:p>
        </p:txBody>
      </p:sp>
      <p:sp>
        <p:nvSpPr>
          <p:cNvPr id="16" name="Pladsholder til indhold 4">
            <a:extLst>
              <a:ext uri="{FF2B5EF4-FFF2-40B4-BE49-F238E27FC236}">
                <a16:creationId xmlns:a16="http://schemas.microsoft.com/office/drawing/2014/main" id="{087695CB-B7F7-336D-D81E-4CF2EA106425}"/>
              </a:ext>
            </a:extLst>
          </p:cNvPr>
          <p:cNvSpPr txBox="1">
            <a:spLocks/>
          </p:cNvSpPr>
          <p:nvPr/>
        </p:nvSpPr>
        <p:spPr>
          <a:xfrm>
            <a:off x="2993851" y="6272340"/>
            <a:ext cx="420326" cy="31661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To Poland</a:t>
            </a:r>
          </a:p>
        </p:txBody>
      </p:sp>
      <p:sp>
        <p:nvSpPr>
          <p:cNvPr id="17" name="Pladsholder til indhold 4">
            <a:extLst>
              <a:ext uri="{FF2B5EF4-FFF2-40B4-BE49-F238E27FC236}">
                <a16:creationId xmlns:a16="http://schemas.microsoft.com/office/drawing/2014/main" id="{8A0EF6EF-6914-18BC-523D-344A7B8D7B20}"/>
              </a:ext>
            </a:extLst>
          </p:cNvPr>
          <p:cNvSpPr txBox="1">
            <a:spLocks/>
          </p:cNvSpPr>
          <p:nvPr/>
        </p:nvSpPr>
        <p:spPr>
          <a:xfrm>
            <a:off x="3548033" y="6271045"/>
            <a:ext cx="544639" cy="31661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From Norway</a:t>
            </a:r>
          </a:p>
        </p:txBody>
      </p:sp>
      <p:sp>
        <p:nvSpPr>
          <p:cNvPr id="18" name="Pladsholder til indhold 4">
            <a:extLst>
              <a:ext uri="{FF2B5EF4-FFF2-40B4-BE49-F238E27FC236}">
                <a16:creationId xmlns:a16="http://schemas.microsoft.com/office/drawing/2014/main" id="{A9DCB23C-E2E8-BBB0-A666-F96FB6469905}"/>
              </a:ext>
            </a:extLst>
          </p:cNvPr>
          <p:cNvSpPr txBox="1">
            <a:spLocks/>
          </p:cNvSpPr>
          <p:nvPr/>
        </p:nvSpPr>
        <p:spPr>
          <a:xfrm>
            <a:off x="4151723" y="6271045"/>
            <a:ext cx="642119" cy="31661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From DK North Sea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34170C9C-40E3-E9B9-106C-3AF451E6F1EB}"/>
              </a:ext>
            </a:extLst>
          </p:cNvPr>
          <p:cNvSpPr txBox="1">
            <a:spLocks/>
          </p:cNvSpPr>
          <p:nvPr/>
        </p:nvSpPr>
        <p:spPr>
          <a:xfrm>
            <a:off x="4968930" y="6327982"/>
            <a:ext cx="642119" cy="15188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Biogas</a:t>
            </a:r>
          </a:p>
        </p:txBody>
      </p:sp>
      <p:sp>
        <p:nvSpPr>
          <p:cNvPr id="20" name="Pladsholder til indhold 4">
            <a:extLst>
              <a:ext uri="{FF2B5EF4-FFF2-40B4-BE49-F238E27FC236}">
                <a16:creationId xmlns:a16="http://schemas.microsoft.com/office/drawing/2014/main" id="{979F32A7-802A-496B-5516-539DBD84CAFE}"/>
              </a:ext>
            </a:extLst>
          </p:cNvPr>
          <p:cNvSpPr txBox="1">
            <a:spLocks/>
          </p:cNvSpPr>
          <p:nvPr/>
        </p:nvSpPr>
        <p:spPr>
          <a:xfrm rot="16200000">
            <a:off x="6568692" y="4243552"/>
            <a:ext cx="1784173" cy="17454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2"/>
                </a:solidFill>
              </a:rPr>
              <a:t>Monthly gas consumption (GWh)</a:t>
            </a:r>
          </a:p>
        </p:txBody>
      </p:sp>
      <p:sp>
        <p:nvSpPr>
          <p:cNvPr id="21" name="Pladsholder til indhold 4">
            <a:extLst>
              <a:ext uri="{FF2B5EF4-FFF2-40B4-BE49-F238E27FC236}">
                <a16:creationId xmlns:a16="http://schemas.microsoft.com/office/drawing/2014/main" id="{211B7903-4AC9-8E46-443F-0F818574B41D}"/>
              </a:ext>
            </a:extLst>
          </p:cNvPr>
          <p:cNvSpPr txBox="1">
            <a:spLocks/>
          </p:cNvSpPr>
          <p:nvPr/>
        </p:nvSpPr>
        <p:spPr>
          <a:xfrm>
            <a:off x="8715357" y="6471212"/>
            <a:ext cx="1435407" cy="17999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Avg. gas consumption 2019-21</a:t>
            </a:r>
          </a:p>
        </p:txBody>
      </p:sp>
      <p:sp>
        <p:nvSpPr>
          <p:cNvPr id="22" name="Pladsholder til indhold 4">
            <a:extLst>
              <a:ext uri="{FF2B5EF4-FFF2-40B4-BE49-F238E27FC236}">
                <a16:creationId xmlns:a16="http://schemas.microsoft.com/office/drawing/2014/main" id="{B470EAFB-124D-1647-BD45-FDA0A045919E}"/>
              </a:ext>
            </a:extLst>
          </p:cNvPr>
          <p:cNvSpPr txBox="1">
            <a:spLocks/>
          </p:cNvSpPr>
          <p:nvPr/>
        </p:nvSpPr>
        <p:spPr>
          <a:xfrm>
            <a:off x="8715357" y="6315365"/>
            <a:ext cx="1435407" cy="14673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Heat and district heating </a:t>
            </a:r>
          </a:p>
        </p:txBody>
      </p:sp>
      <p:sp>
        <p:nvSpPr>
          <p:cNvPr id="23" name="Pladsholder til indhold 4">
            <a:extLst>
              <a:ext uri="{FF2B5EF4-FFF2-40B4-BE49-F238E27FC236}">
                <a16:creationId xmlns:a16="http://schemas.microsoft.com/office/drawing/2014/main" id="{AD1162F8-E6CF-FB86-A8A1-977399A28E81}"/>
              </a:ext>
            </a:extLst>
          </p:cNvPr>
          <p:cNvSpPr txBox="1">
            <a:spLocks/>
          </p:cNvSpPr>
          <p:nvPr/>
        </p:nvSpPr>
        <p:spPr>
          <a:xfrm>
            <a:off x="8710402" y="6157015"/>
            <a:ext cx="1435407" cy="14673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Industry</a:t>
            </a:r>
          </a:p>
        </p:txBody>
      </p:sp>
      <p:sp>
        <p:nvSpPr>
          <p:cNvPr id="24" name="Pladsholder til indhold 4">
            <a:extLst>
              <a:ext uri="{FF2B5EF4-FFF2-40B4-BE49-F238E27FC236}">
                <a16:creationId xmlns:a16="http://schemas.microsoft.com/office/drawing/2014/main" id="{72E380ED-BEEB-DDA1-E352-BD4BC4ECE6F4}"/>
              </a:ext>
            </a:extLst>
          </p:cNvPr>
          <p:cNvSpPr txBox="1">
            <a:spLocks/>
          </p:cNvSpPr>
          <p:nvPr/>
        </p:nvSpPr>
        <p:spPr>
          <a:xfrm>
            <a:off x="8710402" y="6007108"/>
            <a:ext cx="1435407" cy="13817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/>
                </a:solidFill>
              </a:rPr>
              <a:t>Heat and power plant</a:t>
            </a:r>
          </a:p>
        </p:txBody>
      </p:sp>
    </p:spTree>
    <p:extLst>
      <p:ext uri="{BB962C8B-B14F-4D97-AF65-F5344CB8AC3E}">
        <p14:creationId xmlns:p14="http://schemas.microsoft.com/office/powerpoint/2010/main" val="96451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89377" y="5826642"/>
            <a:ext cx="4777710" cy="373914"/>
          </a:xfrm>
        </p:spPr>
        <p:txBody>
          <a:bodyPr/>
          <a:lstStyle/>
          <a:p>
            <a:r>
              <a:rPr lang="da-DK" dirty="0"/>
              <a:t>Contact: ltk@energinet.dk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207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E0AB1AB-F000-41C9-B25C-8829AC258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2964" y="3780149"/>
            <a:ext cx="7106073" cy="1470041"/>
          </a:xfrm>
        </p:spPr>
        <p:txBody>
          <a:bodyPr/>
          <a:lstStyle/>
          <a:p>
            <a:r>
              <a:rPr lang="en-US" dirty="0"/>
              <a:t>Balancing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CBA7BB5-7CCE-43FF-8F1D-1F8ADBF7C9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Christian Rutherford, Energinet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09A71B0-24E4-0FF5-3A51-FB3A75ABB3C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00" y="1814188"/>
            <a:ext cx="1861200" cy="18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8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Status on the new balancing model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A071B0-85CF-AAB8-51F0-404E7A05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4" y="2711333"/>
            <a:ext cx="10226674" cy="330358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D74A28-FED0-0E1E-1764-793EC9F1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62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/>
              <a:t>Operational and billing status since last Shippers Forum</a:t>
            </a:r>
          </a:p>
          <a:p>
            <a:endParaRPr lang="da-DK" dirty="0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887E3FAF-134A-0383-E31D-FD67FD2A51FD}"/>
              </a:ext>
            </a:extLst>
          </p:cNvPr>
          <p:cNvSpPr/>
          <p:nvPr/>
        </p:nvSpPr>
        <p:spPr>
          <a:xfrm>
            <a:off x="682923" y="2454515"/>
            <a:ext cx="10836000" cy="4032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600" noProof="0" dirty="0">
              <a:solidFill>
                <a:schemeClr val="tx1"/>
              </a:solidFill>
            </a:endParaRP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A87FF83-6F9E-5552-AACD-4512512C63FB}"/>
              </a:ext>
            </a:extLst>
          </p:cNvPr>
          <p:cNvCxnSpPr>
            <a:cxnSpLocks/>
          </p:cNvCxnSpPr>
          <p:nvPr/>
        </p:nvCxnSpPr>
        <p:spPr>
          <a:xfrm>
            <a:off x="682923" y="2275718"/>
            <a:ext cx="1083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B0F37170-944D-2D01-B01D-2D67D2EBC7CF}"/>
              </a:ext>
            </a:extLst>
          </p:cNvPr>
          <p:cNvSpPr txBox="1"/>
          <p:nvPr/>
        </p:nvSpPr>
        <p:spPr>
          <a:xfrm>
            <a:off x="1250738" y="2600330"/>
            <a:ext cx="27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1" dirty="0"/>
              <a:t>IT-status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E2A7273-123C-8837-3612-419CF30F1606}"/>
              </a:ext>
            </a:extLst>
          </p:cNvPr>
          <p:cNvCxnSpPr>
            <a:cxnSpLocks/>
          </p:cNvCxnSpPr>
          <p:nvPr/>
        </p:nvCxnSpPr>
        <p:spPr>
          <a:xfrm>
            <a:off x="1250738" y="2910333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148355C9-C212-BDC4-54D7-433A7EF24948}"/>
              </a:ext>
            </a:extLst>
          </p:cNvPr>
          <p:cNvSpPr txBox="1"/>
          <p:nvPr/>
        </p:nvSpPr>
        <p:spPr>
          <a:xfrm>
            <a:off x="1250738" y="2998870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Major issue with matching solved early January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Confirmation feature for smoothing in place, and different issues have been solved (e.g., wrong placement of trades at night)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General status considered positive, still new issues occur that needs solving + new possible features </a:t>
            </a:r>
          </a:p>
          <a:p>
            <a:endParaRPr lang="da-DK" altLang="da-DK" sz="1600" dirty="0">
              <a:latin typeface="inherit"/>
            </a:endParaRPr>
          </a:p>
          <a:p>
            <a:endParaRPr lang="da-DK" sz="16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2F257C09-3A5E-B684-6E00-E24121E39465}"/>
              </a:ext>
            </a:extLst>
          </p:cNvPr>
          <p:cNvSpPr txBox="1"/>
          <p:nvPr/>
        </p:nvSpPr>
        <p:spPr>
          <a:xfrm>
            <a:off x="4608793" y="2600330"/>
            <a:ext cx="27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1" dirty="0"/>
              <a:t>Data quality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E6292380-0017-BAE4-7490-2B57C5DABD20}"/>
              </a:ext>
            </a:extLst>
          </p:cNvPr>
          <p:cNvCxnSpPr>
            <a:cxnSpLocks/>
          </p:cNvCxnSpPr>
          <p:nvPr/>
        </p:nvCxnSpPr>
        <p:spPr>
          <a:xfrm>
            <a:off x="4608793" y="2910333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>
            <a:extLst>
              <a:ext uri="{FF2B5EF4-FFF2-40B4-BE49-F238E27FC236}">
                <a16:creationId xmlns:a16="http://schemas.microsoft.com/office/drawing/2014/main" id="{05260EC4-5CAA-6641-50CD-7EB6FFF86F94}"/>
              </a:ext>
            </a:extLst>
          </p:cNvPr>
          <p:cNvSpPr txBox="1"/>
          <p:nvPr/>
        </p:nvSpPr>
        <p:spPr>
          <a:xfrm>
            <a:off x="4608793" y="2998870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It is Energinet’s general impression that data quality has improved during the past months, based on general communication with shippers and stand-up meetings</a:t>
            </a:r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endParaRPr kumimoji="0" lang="da-DK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Large focus on data errors from certain Swedish distribution companies, where we still see large data errors frequently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da-DK" altLang="da-DK" sz="1600" dirty="0">
              <a:latin typeface="inherit"/>
            </a:endParaRPr>
          </a:p>
          <a:p>
            <a:endParaRPr lang="da-DK" sz="1600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0FF34AD-35C0-B729-8AC5-192AF27647FA}"/>
              </a:ext>
            </a:extLst>
          </p:cNvPr>
          <p:cNvSpPr txBox="1"/>
          <p:nvPr/>
        </p:nvSpPr>
        <p:spPr>
          <a:xfrm>
            <a:off x="7819397" y="2600330"/>
            <a:ext cx="31889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1" dirty="0"/>
              <a:t>Status on billing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C84064C5-B345-E065-C45D-0472D53C5877}"/>
              </a:ext>
            </a:extLst>
          </p:cNvPr>
          <p:cNvCxnSpPr>
            <a:cxnSpLocks/>
          </p:cNvCxnSpPr>
          <p:nvPr/>
        </p:nvCxnSpPr>
        <p:spPr>
          <a:xfrm>
            <a:off x="8059932" y="2926685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057F6162-6794-8B9A-4A5C-26A1B11ADA06}"/>
              </a:ext>
            </a:extLst>
          </p:cNvPr>
          <p:cNvSpPr txBox="1"/>
          <p:nvPr/>
        </p:nvSpPr>
        <p:spPr>
          <a:xfrm>
            <a:off x="8059932" y="2998870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Extensive test activity going on these days to ensure balancing invoices as soon as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Invoicing of first months will be done in 2 steps: 1) Focus on invoicing based on permanent solution, and 2) investigating and possibly neutralizing certain days/periods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</p:txBody>
      </p:sp>
      <p:sp>
        <p:nvSpPr>
          <p:cNvPr id="20" name="Pladsholder til tekst 10">
            <a:extLst>
              <a:ext uri="{FF2B5EF4-FFF2-40B4-BE49-F238E27FC236}">
                <a16:creationId xmlns:a16="http://schemas.microsoft.com/office/drawing/2014/main" id="{1AD14DB2-9E52-039F-FA5D-6BF0BBB89DB0}"/>
              </a:ext>
            </a:extLst>
          </p:cNvPr>
          <p:cNvSpPr txBox="1">
            <a:spLocks/>
          </p:cNvSpPr>
          <p:nvPr/>
        </p:nvSpPr>
        <p:spPr>
          <a:xfrm>
            <a:off x="682923" y="1945173"/>
            <a:ext cx="10836000" cy="291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latin typeface="Calibri Light"/>
              </a:rPr>
              <a:t>Balancing model as of 9</a:t>
            </a:r>
            <a:r>
              <a:rPr lang="en-US" sz="1800" b="1" baseline="30000" dirty="0">
                <a:latin typeface="Calibri Light"/>
              </a:rPr>
              <a:t>th</a:t>
            </a:r>
            <a:r>
              <a:rPr lang="en-US" sz="1800" b="1" dirty="0">
                <a:latin typeface="Calibri Light"/>
              </a:rPr>
              <a:t> of March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86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Expectation on green zone flexibility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D74A28-FED0-0E1E-1764-793EC9F1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63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/>
              <a:t>Energinet will always optimize the size the green zone, to ensure that as much flexibility from the system is put towards the market </a:t>
            </a:r>
            <a:endParaRPr lang="en-US" sz="1800" dirty="0">
              <a:solidFill>
                <a:schemeClr val="accent1"/>
              </a:solidFill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6CC1DAF-3CEE-8ED0-3EB2-5D84E149F3BE}"/>
              </a:ext>
            </a:extLst>
          </p:cNvPr>
          <p:cNvGrpSpPr/>
          <p:nvPr/>
        </p:nvGrpSpPr>
        <p:grpSpPr>
          <a:xfrm>
            <a:off x="338349" y="4027679"/>
            <a:ext cx="10873828" cy="1358077"/>
            <a:chOff x="-35684" y="5339224"/>
            <a:chExt cx="10873828" cy="1358077"/>
          </a:xfrm>
        </p:grpSpPr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C4D4D10C-58E8-6F1F-5385-D9F6048F8D79}"/>
                </a:ext>
              </a:extLst>
            </p:cNvPr>
            <p:cNvGrpSpPr/>
            <p:nvPr/>
          </p:nvGrpSpPr>
          <p:grpSpPr>
            <a:xfrm>
              <a:off x="4804734" y="5383514"/>
              <a:ext cx="2204286" cy="1221875"/>
              <a:chOff x="1194063" y="330915"/>
              <a:chExt cx="3042938" cy="1061358"/>
            </a:xfrm>
          </p:grpSpPr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FD14DD92-2EA7-FBD1-549B-9E988EBD220C}"/>
                  </a:ext>
                </a:extLst>
              </p:cNvPr>
              <p:cNvSpPr/>
              <p:nvPr/>
            </p:nvSpPr>
            <p:spPr>
              <a:xfrm rot="5400000">
                <a:off x="2184853" y="-659875"/>
                <a:ext cx="1061358" cy="3042938"/>
              </a:xfrm>
              <a:prstGeom prst="can">
                <a:avLst>
                  <a:gd name="adj" fmla="val 22308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008B8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da-DK" sz="1200"/>
              </a:p>
            </p:txBody>
          </p:sp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504A397-6780-81F6-A08B-01A1FA5796FA}"/>
                  </a:ext>
                </a:extLst>
              </p:cNvPr>
              <p:cNvSpPr/>
              <p:nvPr/>
            </p:nvSpPr>
            <p:spPr>
              <a:xfrm>
                <a:off x="1342259" y="729179"/>
                <a:ext cx="2346557" cy="335104"/>
              </a:xfrm>
              <a:prstGeom prst="rect">
                <a:avLst/>
              </a:prstGeom>
              <a:pattFill prst="dkUpDiag">
                <a:fgClr>
                  <a:srgbClr val="A0CD92">
                    <a:lumMod val="60000"/>
                    <a:lumOff val="40000"/>
                  </a:srgbClr>
                </a:fgClr>
                <a:bgClr>
                  <a:srgbClr val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da-DK" sz="12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3C7F92BC-3B49-99B6-354B-3191CC64A877}"/>
                  </a:ext>
                </a:extLst>
              </p:cNvPr>
              <p:cNvSpPr/>
              <p:nvPr/>
            </p:nvSpPr>
            <p:spPr>
              <a:xfrm>
                <a:off x="1342634" y="391367"/>
                <a:ext cx="2346208" cy="343515"/>
              </a:xfrm>
              <a:prstGeom prst="rect">
                <a:avLst/>
              </a:prstGeom>
              <a:pattFill prst="dkUpDiag">
                <a:fgClr>
                  <a:srgbClr val="FFE57C"/>
                </a:fgClr>
                <a:bgClr>
                  <a:srgbClr val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da-DK" sz="1200" kern="1200" dirty="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Yellow zone</a:t>
                </a:r>
                <a:endParaRPr lang="da-DK" sz="12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2" name="Lige forbindelse 51">
                <a:extLst>
                  <a:ext uri="{FF2B5EF4-FFF2-40B4-BE49-F238E27FC236}">
                    <a16:creationId xmlns:a16="http://schemas.microsoft.com/office/drawing/2014/main" id="{BEF7AECC-39D5-7346-AFCB-0F9F38CB8E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495" y="868421"/>
                <a:ext cx="234620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B8B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9D63A674-E409-0009-8A64-DED6E9854227}"/>
                  </a:ext>
                </a:extLst>
              </p:cNvPr>
              <p:cNvSpPr/>
              <p:nvPr/>
            </p:nvSpPr>
            <p:spPr>
              <a:xfrm>
                <a:off x="1342634" y="1058712"/>
                <a:ext cx="2346208" cy="304574"/>
              </a:xfrm>
              <a:prstGeom prst="rect">
                <a:avLst/>
              </a:prstGeom>
              <a:pattFill prst="dkUpDiag">
                <a:fgClr>
                  <a:srgbClr val="FFE57C"/>
                </a:fgClr>
                <a:bgClr>
                  <a:srgbClr val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da-DK" sz="1200" kern="1200" dirty="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Yellow zone</a:t>
                </a:r>
                <a:endParaRPr lang="da-DK" sz="12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C737EAF8-7502-F5DC-AFE2-94A539F604C9}"/>
                </a:ext>
              </a:extLst>
            </p:cNvPr>
            <p:cNvGrpSpPr/>
            <p:nvPr/>
          </p:nvGrpSpPr>
          <p:grpSpPr>
            <a:xfrm>
              <a:off x="-35684" y="5339224"/>
              <a:ext cx="10873828" cy="1358077"/>
              <a:chOff x="290549" y="285241"/>
              <a:chExt cx="9080350" cy="1179672"/>
            </a:xfrm>
          </p:grpSpPr>
          <p:sp>
            <p:nvSpPr>
              <p:cNvPr id="39" name="Tekstfelt 51">
                <a:extLst>
                  <a:ext uri="{FF2B5EF4-FFF2-40B4-BE49-F238E27FC236}">
                    <a16:creationId xmlns:a16="http://schemas.microsoft.com/office/drawing/2014/main" id="{6ABDC322-1F5B-F4ED-6232-7AFFCEFB4760}"/>
                  </a:ext>
                </a:extLst>
              </p:cNvPr>
              <p:cNvSpPr txBox="1"/>
              <p:nvPr/>
            </p:nvSpPr>
            <p:spPr>
              <a:xfrm>
                <a:off x="1016265" y="792124"/>
                <a:ext cx="65593" cy="17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a-DK" sz="1200" kern="120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da-DK" sz="120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kstfelt 54">
                <a:extLst>
                  <a:ext uri="{FF2B5EF4-FFF2-40B4-BE49-F238E27FC236}">
                    <a16:creationId xmlns:a16="http://schemas.microsoft.com/office/drawing/2014/main" id="{21877335-EBFB-3BDA-02AF-E8DD282B7695}"/>
                  </a:ext>
                </a:extLst>
              </p:cNvPr>
              <p:cNvSpPr txBox="1"/>
              <p:nvPr/>
            </p:nvSpPr>
            <p:spPr>
              <a:xfrm>
                <a:off x="290549" y="613352"/>
                <a:ext cx="808522" cy="17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a-DK" sz="1200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Upper band(+x)</a:t>
                </a:r>
                <a:endParaRPr lang="da-DK" sz="1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kstfelt 55">
                <a:extLst>
                  <a:ext uri="{FF2B5EF4-FFF2-40B4-BE49-F238E27FC236}">
                    <a16:creationId xmlns:a16="http://schemas.microsoft.com/office/drawing/2014/main" id="{9DAD8F4A-9406-4286-EE2A-CA8ADA953B72}"/>
                  </a:ext>
                </a:extLst>
              </p:cNvPr>
              <p:cNvSpPr txBox="1"/>
              <p:nvPr/>
            </p:nvSpPr>
            <p:spPr>
              <a:xfrm>
                <a:off x="295321" y="982572"/>
                <a:ext cx="805309" cy="17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Lower band (-x)</a:t>
                </a:r>
                <a:endParaRPr lang="en-US" sz="12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3" name="Lige pilforbindelse 42">
                <a:extLst>
                  <a:ext uri="{FF2B5EF4-FFF2-40B4-BE49-F238E27FC236}">
                    <a16:creationId xmlns:a16="http://schemas.microsoft.com/office/drawing/2014/main" id="{BD015A47-DB72-F7E6-2057-A640AA130E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1837" y="1464913"/>
                <a:ext cx="8179062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8B8B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5" name="Lige pilforbindelse 44">
                <a:extLst>
                  <a:ext uri="{FF2B5EF4-FFF2-40B4-BE49-F238E27FC236}">
                    <a16:creationId xmlns:a16="http://schemas.microsoft.com/office/drawing/2014/main" id="{98E84E43-765D-EF38-C3F9-52302890F6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34878" y="285241"/>
                <a:ext cx="164" cy="113830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8B8B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66CE88F-AEC1-329F-B158-DA85135DF0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2663" y="5358434"/>
              <a:ext cx="3755481" cy="1221875"/>
              <a:chOff x="1456605" y="418377"/>
              <a:chExt cx="3711997" cy="1341875"/>
            </a:xfrm>
          </p:grpSpPr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114A745D-B5B9-9E26-C435-BE1F6BF1736B}"/>
                  </a:ext>
                </a:extLst>
              </p:cNvPr>
              <p:cNvGrpSpPr/>
              <p:nvPr/>
            </p:nvGrpSpPr>
            <p:grpSpPr>
              <a:xfrm>
                <a:off x="1456605" y="418377"/>
                <a:ext cx="3711997" cy="1341875"/>
                <a:chOff x="1194063" y="330915"/>
                <a:chExt cx="3042938" cy="1061358"/>
              </a:xfrm>
            </p:grpSpPr>
            <p:sp>
              <p:nvSpPr>
                <p:cNvPr id="29" name="Cylinder 28">
                  <a:extLst>
                    <a:ext uri="{FF2B5EF4-FFF2-40B4-BE49-F238E27FC236}">
                      <a16:creationId xmlns:a16="http://schemas.microsoft.com/office/drawing/2014/main" id="{E4165A0C-954A-6E11-14FD-CA8DAC46E5E4}"/>
                    </a:ext>
                  </a:extLst>
                </p:cNvPr>
                <p:cNvSpPr/>
                <p:nvPr/>
              </p:nvSpPr>
              <p:spPr>
                <a:xfrm rot="5400000">
                  <a:off x="2184853" y="-659875"/>
                  <a:ext cx="1061358" cy="3042938"/>
                </a:xfrm>
                <a:prstGeom prst="can">
                  <a:avLst>
                    <a:gd name="adj" fmla="val 22308"/>
                  </a:avLst>
                </a:prstGeom>
                <a:solidFill>
                  <a:srgbClr val="FFFFFF"/>
                </a:solidFill>
                <a:ln w="12700" cap="flat" cmpd="sng" algn="ctr">
                  <a:solidFill>
                    <a:srgbClr val="008B8B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endParaRPr lang="da-DK" sz="1200"/>
                </a:p>
              </p:txBody>
            </p:sp>
            <p:sp>
              <p:nvSpPr>
                <p:cNvPr id="30" name="Rektangel 29">
                  <a:extLst>
                    <a:ext uri="{FF2B5EF4-FFF2-40B4-BE49-F238E27FC236}">
                      <a16:creationId xmlns:a16="http://schemas.microsoft.com/office/drawing/2014/main" id="{4642D731-2DD8-F530-4ACA-FD7440A37211}"/>
                    </a:ext>
                  </a:extLst>
                </p:cNvPr>
                <p:cNvSpPr/>
                <p:nvPr/>
              </p:nvSpPr>
              <p:spPr>
                <a:xfrm>
                  <a:off x="1290056" y="350173"/>
                  <a:ext cx="2602813" cy="318526"/>
                </a:xfrm>
                <a:prstGeom prst="rect">
                  <a:avLst/>
                </a:prstGeom>
                <a:pattFill prst="dkUpDiag">
                  <a:fgClr>
                    <a:srgbClr val="FFE57C"/>
                  </a:fgClr>
                  <a:bgClr>
                    <a:srgbClr val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t"/>
                <a:lstStyle/>
                <a:p>
                  <a:pPr algn="ctr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da-DK" sz="1200" kern="1200" dirty="0">
                      <a:solidFill>
                        <a:srgbClr val="000000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Yellow zone</a:t>
                  </a:r>
                  <a:endParaRPr lang="da-DK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ektangel 30">
                  <a:extLst>
                    <a:ext uri="{FF2B5EF4-FFF2-40B4-BE49-F238E27FC236}">
                      <a16:creationId xmlns:a16="http://schemas.microsoft.com/office/drawing/2014/main" id="{DD75DBEE-3FF7-A5D7-8A04-ACED27B2B0A8}"/>
                    </a:ext>
                  </a:extLst>
                </p:cNvPr>
                <p:cNvSpPr/>
                <p:nvPr/>
              </p:nvSpPr>
              <p:spPr>
                <a:xfrm>
                  <a:off x="1289863" y="897407"/>
                  <a:ext cx="2593482" cy="473092"/>
                </a:xfrm>
                <a:prstGeom prst="rect">
                  <a:avLst/>
                </a:prstGeom>
                <a:pattFill prst="dkUpDiag">
                  <a:fgClr>
                    <a:srgbClr val="FFE57C"/>
                  </a:fgClr>
                  <a:bgClr>
                    <a:srgbClr val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750"/>
                    </a:spcBef>
                  </a:pPr>
                  <a:endParaRPr lang="da-DK" sz="1200" kern="1200" dirty="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da-DK" sz="1200" kern="1200" dirty="0">
                      <a:solidFill>
                        <a:srgbClr val="000000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Yellow zone</a:t>
                  </a:r>
                  <a:endParaRPr lang="da-DK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8" name="Lige forbindelse 17">
                <a:extLst>
                  <a:ext uri="{FF2B5EF4-FFF2-40B4-BE49-F238E27FC236}">
                    <a16:creationId xmlns:a16="http://schemas.microsoft.com/office/drawing/2014/main" id="{07BD0800-8F87-2B4B-0183-A58A7A18C7F5}"/>
                  </a:ext>
                </a:extLst>
              </p:cNvPr>
              <p:cNvCxnSpPr>
                <a:cxnSpLocks/>
                <a:stCxn id="14" idx="1"/>
              </p:cNvCxnSpPr>
              <p:nvPr/>
            </p:nvCxnSpPr>
            <p:spPr>
              <a:xfrm flipV="1">
                <a:off x="1573472" y="644081"/>
                <a:ext cx="3173356" cy="209845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Lige forbindelse 18">
                <a:extLst>
                  <a:ext uri="{FF2B5EF4-FFF2-40B4-BE49-F238E27FC236}">
                    <a16:creationId xmlns:a16="http://schemas.microsoft.com/office/drawing/2014/main" id="{F76FEC25-6112-E868-27F4-456A023409DD}"/>
                  </a:ext>
                </a:extLst>
              </p:cNvPr>
              <p:cNvCxnSpPr>
                <a:cxnSpLocks/>
                <a:stCxn id="14" idx="0"/>
              </p:cNvCxnSpPr>
              <p:nvPr/>
            </p:nvCxnSpPr>
            <p:spPr>
              <a:xfrm>
                <a:off x="1573472" y="1312529"/>
                <a:ext cx="3171381" cy="213328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ktangel: øverste hjørner afklippet 63">
              <a:extLst>
                <a:ext uri="{FF2B5EF4-FFF2-40B4-BE49-F238E27FC236}">
                  <a16:creationId xmlns:a16="http://schemas.microsoft.com/office/drawing/2014/main" id="{D7507048-F102-55A4-2C16-18188521FD0B}"/>
                </a:ext>
              </a:extLst>
            </p:cNvPr>
            <p:cNvSpPr/>
            <p:nvPr/>
          </p:nvSpPr>
          <p:spPr>
            <a:xfrm rot="16200000">
              <a:off x="8411679" y="4363224"/>
              <a:ext cx="790732" cy="3212293"/>
            </a:xfrm>
            <a:custGeom>
              <a:avLst/>
              <a:gdLst>
                <a:gd name="connsiteX0" fmla="*/ 119063 w 352425"/>
                <a:gd name="connsiteY0" fmla="*/ 0 h 1733551"/>
                <a:gd name="connsiteX1" fmla="*/ 233362 w 352425"/>
                <a:gd name="connsiteY1" fmla="*/ 0 h 1733551"/>
                <a:gd name="connsiteX2" fmla="*/ 352425 w 352425"/>
                <a:gd name="connsiteY2" fmla="*/ 119063 h 1733551"/>
                <a:gd name="connsiteX3" fmla="*/ 352425 w 352425"/>
                <a:gd name="connsiteY3" fmla="*/ 1733551 h 1733551"/>
                <a:gd name="connsiteX4" fmla="*/ 352425 w 352425"/>
                <a:gd name="connsiteY4" fmla="*/ 1733551 h 1733551"/>
                <a:gd name="connsiteX5" fmla="*/ 0 w 352425"/>
                <a:gd name="connsiteY5" fmla="*/ 1733551 h 1733551"/>
                <a:gd name="connsiteX6" fmla="*/ 0 w 352425"/>
                <a:gd name="connsiteY6" fmla="*/ 1733551 h 1733551"/>
                <a:gd name="connsiteX7" fmla="*/ 0 w 352425"/>
                <a:gd name="connsiteY7" fmla="*/ 119063 h 1733551"/>
                <a:gd name="connsiteX8" fmla="*/ 119063 w 352425"/>
                <a:gd name="connsiteY8" fmla="*/ 0 h 1733551"/>
                <a:gd name="connsiteX0" fmla="*/ 119063 w 352425"/>
                <a:gd name="connsiteY0" fmla="*/ 0 h 1735932"/>
                <a:gd name="connsiteX1" fmla="*/ 233362 w 352425"/>
                <a:gd name="connsiteY1" fmla="*/ 0 h 1735932"/>
                <a:gd name="connsiteX2" fmla="*/ 352425 w 352425"/>
                <a:gd name="connsiteY2" fmla="*/ 119063 h 1735932"/>
                <a:gd name="connsiteX3" fmla="*/ 352425 w 352425"/>
                <a:gd name="connsiteY3" fmla="*/ 1733551 h 1735932"/>
                <a:gd name="connsiteX4" fmla="*/ 352425 w 352425"/>
                <a:gd name="connsiteY4" fmla="*/ 1733551 h 1735932"/>
                <a:gd name="connsiteX5" fmla="*/ 0 w 352425"/>
                <a:gd name="connsiteY5" fmla="*/ 1733551 h 1735932"/>
                <a:gd name="connsiteX6" fmla="*/ 0 w 352425"/>
                <a:gd name="connsiteY6" fmla="*/ 1733551 h 1735932"/>
                <a:gd name="connsiteX7" fmla="*/ 2382 w 352425"/>
                <a:gd name="connsiteY7" fmla="*/ 1735932 h 1735932"/>
                <a:gd name="connsiteX8" fmla="*/ 119063 w 352425"/>
                <a:gd name="connsiteY8" fmla="*/ 0 h 1735932"/>
                <a:gd name="connsiteX0" fmla="*/ 119063 w 352425"/>
                <a:gd name="connsiteY0" fmla="*/ 0 h 1735932"/>
                <a:gd name="connsiteX1" fmla="*/ 233362 w 352425"/>
                <a:gd name="connsiteY1" fmla="*/ 0 h 1735932"/>
                <a:gd name="connsiteX2" fmla="*/ 350043 w 352425"/>
                <a:gd name="connsiteY2" fmla="*/ 1731173 h 1735932"/>
                <a:gd name="connsiteX3" fmla="*/ 352425 w 352425"/>
                <a:gd name="connsiteY3" fmla="*/ 1733551 h 1735932"/>
                <a:gd name="connsiteX4" fmla="*/ 352425 w 352425"/>
                <a:gd name="connsiteY4" fmla="*/ 1733551 h 1735932"/>
                <a:gd name="connsiteX5" fmla="*/ 0 w 352425"/>
                <a:gd name="connsiteY5" fmla="*/ 1733551 h 1735932"/>
                <a:gd name="connsiteX6" fmla="*/ 0 w 352425"/>
                <a:gd name="connsiteY6" fmla="*/ 1733551 h 1735932"/>
                <a:gd name="connsiteX7" fmla="*/ 2382 w 352425"/>
                <a:gd name="connsiteY7" fmla="*/ 1735932 h 1735932"/>
                <a:gd name="connsiteX8" fmla="*/ 119063 w 352425"/>
                <a:gd name="connsiteY8" fmla="*/ 0 h 1735932"/>
                <a:gd name="connsiteX0" fmla="*/ 119063 w 352425"/>
                <a:gd name="connsiteY0" fmla="*/ 0 h 1733551"/>
                <a:gd name="connsiteX1" fmla="*/ 233362 w 352425"/>
                <a:gd name="connsiteY1" fmla="*/ 0 h 1733551"/>
                <a:gd name="connsiteX2" fmla="*/ 350043 w 352425"/>
                <a:gd name="connsiteY2" fmla="*/ 1731173 h 1733551"/>
                <a:gd name="connsiteX3" fmla="*/ 352425 w 352425"/>
                <a:gd name="connsiteY3" fmla="*/ 1733551 h 1733551"/>
                <a:gd name="connsiteX4" fmla="*/ 352425 w 352425"/>
                <a:gd name="connsiteY4" fmla="*/ 1733551 h 1733551"/>
                <a:gd name="connsiteX5" fmla="*/ 0 w 352425"/>
                <a:gd name="connsiteY5" fmla="*/ 1733551 h 1733551"/>
                <a:gd name="connsiteX6" fmla="*/ 0 w 352425"/>
                <a:gd name="connsiteY6" fmla="*/ 1733551 h 1733551"/>
                <a:gd name="connsiteX7" fmla="*/ 70166 w 352425"/>
                <a:gd name="connsiteY7" fmla="*/ 1731172 h 1733551"/>
                <a:gd name="connsiteX8" fmla="*/ 119063 w 352425"/>
                <a:gd name="connsiteY8" fmla="*/ 0 h 1733551"/>
                <a:gd name="connsiteX0" fmla="*/ 119063 w 352425"/>
                <a:gd name="connsiteY0" fmla="*/ 0 h 1733551"/>
                <a:gd name="connsiteX1" fmla="*/ 233362 w 352425"/>
                <a:gd name="connsiteY1" fmla="*/ 0 h 1733551"/>
                <a:gd name="connsiteX2" fmla="*/ 350043 w 352425"/>
                <a:gd name="connsiteY2" fmla="*/ 1731173 h 1733551"/>
                <a:gd name="connsiteX3" fmla="*/ 352425 w 352425"/>
                <a:gd name="connsiteY3" fmla="*/ 1733551 h 1733551"/>
                <a:gd name="connsiteX4" fmla="*/ 352425 w 352425"/>
                <a:gd name="connsiteY4" fmla="*/ 1733551 h 1733551"/>
                <a:gd name="connsiteX5" fmla="*/ 0 w 352425"/>
                <a:gd name="connsiteY5" fmla="*/ 1733551 h 1733551"/>
                <a:gd name="connsiteX6" fmla="*/ 215084 w 352425"/>
                <a:gd name="connsiteY6" fmla="*/ 1716882 h 1733551"/>
                <a:gd name="connsiteX7" fmla="*/ 70166 w 352425"/>
                <a:gd name="connsiteY7" fmla="*/ 1731172 h 1733551"/>
                <a:gd name="connsiteX8" fmla="*/ 119063 w 352425"/>
                <a:gd name="connsiteY8" fmla="*/ 0 h 1733551"/>
                <a:gd name="connsiteX0" fmla="*/ 48897 w 282259"/>
                <a:gd name="connsiteY0" fmla="*/ 0 h 1733551"/>
                <a:gd name="connsiteX1" fmla="*/ 163196 w 282259"/>
                <a:gd name="connsiteY1" fmla="*/ 0 h 1733551"/>
                <a:gd name="connsiteX2" fmla="*/ 279877 w 282259"/>
                <a:gd name="connsiteY2" fmla="*/ 1731173 h 1733551"/>
                <a:gd name="connsiteX3" fmla="*/ 282259 w 282259"/>
                <a:gd name="connsiteY3" fmla="*/ 1733551 h 1733551"/>
                <a:gd name="connsiteX4" fmla="*/ 282259 w 282259"/>
                <a:gd name="connsiteY4" fmla="*/ 1733551 h 1733551"/>
                <a:gd name="connsiteX5" fmla="*/ 24992 w 282259"/>
                <a:gd name="connsiteY5" fmla="*/ 1716882 h 1733551"/>
                <a:gd name="connsiteX6" fmla="*/ 144918 w 282259"/>
                <a:gd name="connsiteY6" fmla="*/ 1716882 h 1733551"/>
                <a:gd name="connsiteX7" fmla="*/ 0 w 282259"/>
                <a:gd name="connsiteY7" fmla="*/ 1731172 h 1733551"/>
                <a:gd name="connsiteX8" fmla="*/ 48897 w 282259"/>
                <a:gd name="connsiteY8" fmla="*/ 0 h 1733551"/>
                <a:gd name="connsiteX0" fmla="*/ 52583 w 285945"/>
                <a:gd name="connsiteY0" fmla="*/ 0 h 1735932"/>
                <a:gd name="connsiteX1" fmla="*/ 166882 w 285945"/>
                <a:gd name="connsiteY1" fmla="*/ 0 h 1735932"/>
                <a:gd name="connsiteX2" fmla="*/ 283563 w 285945"/>
                <a:gd name="connsiteY2" fmla="*/ 1731173 h 1735932"/>
                <a:gd name="connsiteX3" fmla="*/ 285945 w 285945"/>
                <a:gd name="connsiteY3" fmla="*/ 1733551 h 1735932"/>
                <a:gd name="connsiteX4" fmla="*/ 285945 w 285945"/>
                <a:gd name="connsiteY4" fmla="*/ 1733551 h 1735932"/>
                <a:gd name="connsiteX5" fmla="*/ 0 w 285945"/>
                <a:gd name="connsiteY5" fmla="*/ 1735932 h 1735932"/>
                <a:gd name="connsiteX6" fmla="*/ 148604 w 285945"/>
                <a:gd name="connsiteY6" fmla="*/ 1716882 h 1735932"/>
                <a:gd name="connsiteX7" fmla="*/ 3686 w 285945"/>
                <a:gd name="connsiteY7" fmla="*/ 1731172 h 1735932"/>
                <a:gd name="connsiteX8" fmla="*/ 52583 w 285945"/>
                <a:gd name="connsiteY8" fmla="*/ 0 h 1735932"/>
                <a:gd name="connsiteX0" fmla="*/ 52583 w 285945"/>
                <a:gd name="connsiteY0" fmla="*/ 0 h 1735965"/>
                <a:gd name="connsiteX1" fmla="*/ 166882 w 285945"/>
                <a:gd name="connsiteY1" fmla="*/ 0 h 1735965"/>
                <a:gd name="connsiteX2" fmla="*/ 283563 w 285945"/>
                <a:gd name="connsiteY2" fmla="*/ 1731173 h 1735965"/>
                <a:gd name="connsiteX3" fmla="*/ 285945 w 285945"/>
                <a:gd name="connsiteY3" fmla="*/ 1733551 h 1735965"/>
                <a:gd name="connsiteX4" fmla="*/ 285945 w 285945"/>
                <a:gd name="connsiteY4" fmla="*/ 1733551 h 1735965"/>
                <a:gd name="connsiteX5" fmla="*/ 0 w 285945"/>
                <a:gd name="connsiteY5" fmla="*/ 1735932 h 1735965"/>
                <a:gd name="connsiteX6" fmla="*/ 148604 w 285945"/>
                <a:gd name="connsiteY6" fmla="*/ 1716882 h 1735965"/>
                <a:gd name="connsiteX7" fmla="*/ 3686 w 285945"/>
                <a:gd name="connsiteY7" fmla="*/ 1731172 h 1735965"/>
                <a:gd name="connsiteX8" fmla="*/ 52583 w 285945"/>
                <a:gd name="connsiteY8" fmla="*/ 0 h 1735965"/>
                <a:gd name="connsiteX0" fmla="*/ 52583 w 285945"/>
                <a:gd name="connsiteY0" fmla="*/ 0 h 1737429"/>
                <a:gd name="connsiteX1" fmla="*/ 166882 w 285945"/>
                <a:gd name="connsiteY1" fmla="*/ 0 h 1737429"/>
                <a:gd name="connsiteX2" fmla="*/ 283563 w 285945"/>
                <a:gd name="connsiteY2" fmla="*/ 1731173 h 1737429"/>
                <a:gd name="connsiteX3" fmla="*/ 285945 w 285945"/>
                <a:gd name="connsiteY3" fmla="*/ 1733551 h 1737429"/>
                <a:gd name="connsiteX4" fmla="*/ 285945 w 285945"/>
                <a:gd name="connsiteY4" fmla="*/ 1733551 h 1737429"/>
                <a:gd name="connsiteX5" fmla="*/ 0 w 285945"/>
                <a:gd name="connsiteY5" fmla="*/ 1735932 h 1737429"/>
                <a:gd name="connsiteX6" fmla="*/ 148605 w 285945"/>
                <a:gd name="connsiteY6" fmla="*/ 1733554 h 1737429"/>
                <a:gd name="connsiteX7" fmla="*/ 3686 w 285945"/>
                <a:gd name="connsiteY7" fmla="*/ 1731172 h 1737429"/>
                <a:gd name="connsiteX8" fmla="*/ 52583 w 285945"/>
                <a:gd name="connsiteY8" fmla="*/ 0 h 1737429"/>
                <a:gd name="connsiteX0" fmla="*/ 52583 w 285945"/>
                <a:gd name="connsiteY0" fmla="*/ 0 h 1737429"/>
                <a:gd name="connsiteX1" fmla="*/ 166882 w 285945"/>
                <a:gd name="connsiteY1" fmla="*/ 0 h 1737429"/>
                <a:gd name="connsiteX2" fmla="*/ 283563 w 285945"/>
                <a:gd name="connsiteY2" fmla="*/ 1731173 h 1737429"/>
                <a:gd name="connsiteX3" fmla="*/ 285945 w 285945"/>
                <a:gd name="connsiteY3" fmla="*/ 1733551 h 1737429"/>
                <a:gd name="connsiteX4" fmla="*/ 285945 w 285945"/>
                <a:gd name="connsiteY4" fmla="*/ 1733551 h 1737429"/>
                <a:gd name="connsiteX5" fmla="*/ 0 w 285945"/>
                <a:gd name="connsiteY5" fmla="*/ 1735932 h 1737429"/>
                <a:gd name="connsiteX6" fmla="*/ 148605 w 285945"/>
                <a:gd name="connsiteY6" fmla="*/ 1733554 h 1737429"/>
                <a:gd name="connsiteX7" fmla="*/ 1731 w 285945"/>
                <a:gd name="connsiteY7" fmla="*/ 1735938 h 1737429"/>
                <a:gd name="connsiteX8" fmla="*/ 52583 w 285945"/>
                <a:gd name="connsiteY8" fmla="*/ 0 h 1737429"/>
                <a:gd name="connsiteX0" fmla="*/ 52583 w 285945"/>
                <a:gd name="connsiteY0" fmla="*/ 0 h 1737429"/>
                <a:gd name="connsiteX1" fmla="*/ 166882 w 285945"/>
                <a:gd name="connsiteY1" fmla="*/ 0 h 1737429"/>
                <a:gd name="connsiteX2" fmla="*/ 283563 w 285945"/>
                <a:gd name="connsiteY2" fmla="*/ 1731173 h 1737429"/>
                <a:gd name="connsiteX3" fmla="*/ 285945 w 285945"/>
                <a:gd name="connsiteY3" fmla="*/ 1733551 h 1737429"/>
                <a:gd name="connsiteX4" fmla="*/ 147119 w 285945"/>
                <a:gd name="connsiteY4" fmla="*/ 1733554 h 1737429"/>
                <a:gd name="connsiteX5" fmla="*/ 0 w 285945"/>
                <a:gd name="connsiteY5" fmla="*/ 1735932 h 1737429"/>
                <a:gd name="connsiteX6" fmla="*/ 148605 w 285945"/>
                <a:gd name="connsiteY6" fmla="*/ 1733554 h 1737429"/>
                <a:gd name="connsiteX7" fmla="*/ 1731 w 285945"/>
                <a:gd name="connsiteY7" fmla="*/ 1735938 h 1737429"/>
                <a:gd name="connsiteX8" fmla="*/ 52583 w 285945"/>
                <a:gd name="connsiteY8" fmla="*/ 0 h 1737429"/>
                <a:gd name="connsiteX0" fmla="*/ 52583 w 283563"/>
                <a:gd name="connsiteY0" fmla="*/ 0 h 1737429"/>
                <a:gd name="connsiteX1" fmla="*/ 166882 w 283563"/>
                <a:gd name="connsiteY1" fmla="*/ 0 h 1737429"/>
                <a:gd name="connsiteX2" fmla="*/ 283563 w 283563"/>
                <a:gd name="connsiteY2" fmla="*/ 1731173 h 1737429"/>
                <a:gd name="connsiteX3" fmla="*/ 136690 w 283563"/>
                <a:gd name="connsiteY3" fmla="*/ 1731173 h 1737429"/>
                <a:gd name="connsiteX4" fmla="*/ 147119 w 283563"/>
                <a:gd name="connsiteY4" fmla="*/ 1733554 h 1737429"/>
                <a:gd name="connsiteX5" fmla="*/ 0 w 283563"/>
                <a:gd name="connsiteY5" fmla="*/ 1735932 h 1737429"/>
                <a:gd name="connsiteX6" fmla="*/ 148605 w 283563"/>
                <a:gd name="connsiteY6" fmla="*/ 1733554 h 1737429"/>
                <a:gd name="connsiteX7" fmla="*/ 1731 w 283563"/>
                <a:gd name="connsiteY7" fmla="*/ 1735938 h 1737429"/>
                <a:gd name="connsiteX8" fmla="*/ 52583 w 283563"/>
                <a:gd name="connsiteY8" fmla="*/ 0 h 1737429"/>
                <a:gd name="connsiteX0" fmla="*/ 52583 w 216431"/>
                <a:gd name="connsiteY0" fmla="*/ 0 h 1737429"/>
                <a:gd name="connsiteX1" fmla="*/ 166882 w 216431"/>
                <a:gd name="connsiteY1" fmla="*/ 0 h 1737429"/>
                <a:gd name="connsiteX2" fmla="*/ 216431 w 216431"/>
                <a:gd name="connsiteY2" fmla="*/ 1733554 h 1737429"/>
                <a:gd name="connsiteX3" fmla="*/ 136690 w 216431"/>
                <a:gd name="connsiteY3" fmla="*/ 1731173 h 1737429"/>
                <a:gd name="connsiteX4" fmla="*/ 147119 w 216431"/>
                <a:gd name="connsiteY4" fmla="*/ 1733554 h 1737429"/>
                <a:gd name="connsiteX5" fmla="*/ 0 w 216431"/>
                <a:gd name="connsiteY5" fmla="*/ 1735932 h 1737429"/>
                <a:gd name="connsiteX6" fmla="*/ 148605 w 216431"/>
                <a:gd name="connsiteY6" fmla="*/ 1733554 h 1737429"/>
                <a:gd name="connsiteX7" fmla="*/ 1731 w 216431"/>
                <a:gd name="connsiteY7" fmla="*/ 1735938 h 1737429"/>
                <a:gd name="connsiteX8" fmla="*/ 52583 w 216431"/>
                <a:gd name="connsiteY8" fmla="*/ 0 h 173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431" h="1737429">
                  <a:moveTo>
                    <a:pt x="52583" y="0"/>
                  </a:moveTo>
                  <a:lnTo>
                    <a:pt x="166882" y="0"/>
                  </a:lnTo>
                  <a:lnTo>
                    <a:pt x="216431" y="1733554"/>
                  </a:lnTo>
                  <a:lnTo>
                    <a:pt x="136690" y="1731173"/>
                  </a:lnTo>
                  <a:lnTo>
                    <a:pt x="147119" y="1733554"/>
                  </a:lnTo>
                  <a:lnTo>
                    <a:pt x="0" y="1735932"/>
                  </a:lnTo>
                  <a:cubicBezTo>
                    <a:pt x="50839" y="1736725"/>
                    <a:pt x="99070" y="1739904"/>
                    <a:pt x="148605" y="1733554"/>
                  </a:cubicBezTo>
                  <a:lnTo>
                    <a:pt x="1731" y="1735938"/>
                  </a:lnTo>
                  <a:lnTo>
                    <a:pt x="52583" y="0"/>
                  </a:lnTo>
                  <a:close/>
                </a:path>
              </a:pathLst>
            </a:custGeom>
            <a:pattFill prst="dkUpDiag">
              <a:fgClr>
                <a:srgbClr val="C6E1BE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1200" noProof="0" dirty="0"/>
            </a:p>
          </p:txBody>
        </p:sp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B6EC45C1-34FA-D7BA-5D7B-EE83141AF6CA}"/>
                </a:ext>
              </a:extLst>
            </p:cNvPr>
            <p:cNvCxnSpPr>
              <a:cxnSpLocks/>
            </p:cNvCxnSpPr>
            <p:nvPr/>
          </p:nvCxnSpPr>
          <p:spPr>
            <a:xfrm>
              <a:off x="7200896" y="5986380"/>
              <a:ext cx="3200779" cy="0"/>
            </a:xfrm>
            <a:prstGeom prst="line">
              <a:avLst/>
            </a:prstGeom>
            <a:noFill/>
            <a:ln w="28575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</p:cxn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A0C8F00E-2FE8-C42B-F2BF-D5F39AB4864C}"/>
                </a:ext>
              </a:extLst>
            </p:cNvPr>
            <p:cNvSpPr txBox="1"/>
            <p:nvPr/>
          </p:nvSpPr>
          <p:spPr>
            <a:xfrm>
              <a:off x="8480541" y="6007652"/>
              <a:ext cx="74472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200" dirty="0"/>
                <a:t>Green zone</a:t>
              </a:r>
            </a:p>
          </p:txBody>
        </p:sp>
      </p:grpSp>
      <p:sp>
        <p:nvSpPr>
          <p:cNvPr id="54" name="Tekstfelt 75">
            <a:extLst>
              <a:ext uri="{FF2B5EF4-FFF2-40B4-BE49-F238E27FC236}">
                <a16:creationId xmlns:a16="http://schemas.microsoft.com/office/drawing/2014/main" id="{DA4506EE-C0CB-A631-6C43-40AD35906858}"/>
              </a:ext>
            </a:extLst>
          </p:cNvPr>
          <p:cNvSpPr txBox="1"/>
          <p:nvPr/>
        </p:nvSpPr>
        <p:spPr>
          <a:xfrm>
            <a:off x="2685253" y="5405125"/>
            <a:ext cx="896207" cy="2068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  <a:r>
              <a:rPr lang="en-US" sz="1200" i="1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12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kstfelt 75">
            <a:extLst>
              <a:ext uri="{FF2B5EF4-FFF2-40B4-BE49-F238E27FC236}">
                <a16:creationId xmlns:a16="http://schemas.microsoft.com/office/drawing/2014/main" id="{B0C92C55-0AEC-9A94-8AC3-DFF15D11D2DC}"/>
              </a:ext>
            </a:extLst>
          </p:cNvPr>
          <p:cNvSpPr txBox="1"/>
          <p:nvPr/>
        </p:nvSpPr>
        <p:spPr>
          <a:xfrm>
            <a:off x="5845513" y="5405125"/>
            <a:ext cx="774251" cy="2068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a-DK" sz="12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Spring 2023</a:t>
            </a:r>
            <a:r>
              <a:rPr lang="da-DK" sz="1200" i="1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a-DK" sz="12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kstfelt 75">
            <a:extLst>
              <a:ext uri="{FF2B5EF4-FFF2-40B4-BE49-F238E27FC236}">
                <a16:creationId xmlns:a16="http://schemas.microsoft.com/office/drawing/2014/main" id="{9D3F583C-BFAB-0DF2-B4DE-68374F624E2F}"/>
              </a:ext>
            </a:extLst>
          </p:cNvPr>
          <p:cNvSpPr txBox="1"/>
          <p:nvPr/>
        </p:nvSpPr>
        <p:spPr>
          <a:xfrm>
            <a:off x="8346546" y="5420224"/>
            <a:ext cx="1970411" cy="2068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Gradually the following months</a:t>
            </a:r>
            <a:endParaRPr lang="en-US" sz="12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Lige pilforbindelse 56">
            <a:extLst>
              <a:ext uri="{FF2B5EF4-FFF2-40B4-BE49-F238E27FC236}">
                <a16:creationId xmlns:a16="http://schemas.microsoft.com/office/drawing/2014/main" id="{6812F362-86B4-916A-B08C-79E6AEDB6ED9}"/>
              </a:ext>
            </a:extLst>
          </p:cNvPr>
          <p:cNvCxnSpPr>
            <a:cxnSpLocks/>
          </p:cNvCxnSpPr>
          <p:nvPr/>
        </p:nvCxnSpPr>
        <p:spPr>
          <a:xfrm flipV="1">
            <a:off x="6180800" y="3338922"/>
            <a:ext cx="0" cy="4647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ktangel 57">
            <a:extLst>
              <a:ext uri="{FF2B5EF4-FFF2-40B4-BE49-F238E27FC236}">
                <a16:creationId xmlns:a16="http://schemas.microsoft.com/office/drawing/2014/main" id="{ECA96D5A-2AFC-7195-CF41-D2781A3D64B0}"/>
              </a:ext>
            </a:extLst>
          </p:cNvPr>
          <p:cNvSpPr/>
          <p:nvPr/>
        </p:nvSpPr>
        <p:spPr>
          <a:xfrm>
            <a:off x="5061610" y="2394647"/>
            <a:ext cx="2395086" cy="756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400" dirty="0">
                <a:solidFill>
                  <a:schemeClr val="tx1"/>
                </a:solidFill>
              </a:rPr>
              <a:t>There can be a need to reduce the current flexibility temporarily, due to operational reasons</a:t>
            </a: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BE2CF9F0-6AFF-288D-73C4-A6A4997F137F}"/>
              </a:ext>
            </a:extLst>
          </p:cNvPr>
          <p:cNvSpPr txBox="1"/>
          <p:nvPr/>
        </p:nvSpPr>
        <p:spPr>
          <a:xfrm>
            <a:off x="5808436" y="4702301"/>
            <a:ext cx="74472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Green zone</a:t>
            </a: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F737F8F8-A780-BC98-60D0-352587437888}"/>
              </a:ext>
            </a:extLst>
          </p:cNvPr>
          <p:cNvSpPr/>
          <p:nvPr/>
        </p:nvSpPr>
        <p:spPr>
          <a:xfrm>
            <a:off x="7856718" y="2394646"/>
            <a:ext cx="2955435" cy="756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400" noProof="0" dirty="0">
                <a:solidFill>
                  <a:schemeClr val="tx1"/>
                </a:solidFill>
              </a:rPr>
              <a:t>The average size</a:t>
            </a:r>
            <a:r>
              <a:rPr lang="en-US" sz="1400" dirty="0">
                <a:solidFill>
                  <a:schemeClr val="tx1"/>
                </a:solidFill>
              </a:rPr>
              <a:t> of the green zone will increase as known obstacles are solved</a:t>
            </a:r>
            <a:endParaRPr lang="en-US" sz="1400" noProof="0" dirty="0">
              <a:solidFill>
                <a:schemeClr val="tx1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FEF4E2E3-A794-FA0F-1BB0-81A369A9BC0D}"/>
              </a:ext>
            </a:extLst>
          </p:cNvPr>
          <p:cNvSpPr/>
          <p:nvPr/>
        </p:nvSpPr>
        <p:spPr>
          <a:xfrm>
            <a:off x="1417656" y="3774256"/>
            <a:ext cx="3643954" cy="31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i="1" dirty="0">
                <a:solidFill>
                  <a:schemeClr val="tx1"/>
                </a:solidFill>
              </a:rPr>
              <a:t>Increase of green zone flexibility</a:t>
            </a:r>
            <a:endParaRPr lang="en-US" sz="1200" i="1" noProof="0" dirty="0">
              <a:solidFill>
                <a:schemeClr val="tx1"/>
              </a:solidFill>
            </a:endParaRPr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21F822D-E5A3-CD80-B977-BCFA1983E225}"/>
              </a:ext>
            </a:extLst>
          </p:cNvPr>
          <p:cNvSpPr/>
          <p:nvPr/>
        </p:nvSpPr>
        <p:spPr>
          <a:xfrm>
            <a:off x="4437176" y="3774256"/>
            <a:ext cx="3643954" cy="31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i="1" dirty="0">
                <a:solidFill>
                  <a:schemeClr val="tx1"/>
                </a:solidFill>
              </a:rPr>
              <a:t>Temporary reduction</a:t>
            </a: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52499C4C-F64B-A56F-7EF4-C8A0DA4164A4}"/>
              </a:ext>
            </a:extLst>
          </p:cNvPr>
          <p:cNvSpPr/>
          <p:nvPr/>
        </p:nvSpPr>
        <p:spPr>
          <a:xfrm>
            <a:off x="7509775" y="3766373"/>
            <a:ext cx="3643954" cy="31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i="1" dirty="0">
                <a:solidFill>
                  <a:schemeClr val="tx1"/>
                </a:solidFill>
              </a:rPr>
              <a:t>The system flexibility is characterized by normality</a:t>
            </a:r>
          </a:p>
        </p:txBody>
      </p:sp>
      <p:cxnSp>
        <p:nvCxnSpPr>
          <p:cNvPr id="65" name="Lige pilforbindelse 64">
            <a:extLst>
              <a:ext uri="{FF2B5EF4-FFF2-40B4-BE49-F238E27FC236}">
                <a16:creationId xmlns:a16="http://schemas.microsoft.com/office/drawing/2014/main" id="{3BBA2CDD-D689-7D92-70D1-BF221EFEBD40}"/>
              </a:ext>
            </a:extLst>
          </p:cNvPr>
          <p:cNvCxnSpPr>
            <a:cxnSpLocks/>
          </p:cNvCxnSpPr>
          <p:nvPr/>
        </p:nvCxnSpPr>
        <p:spPr>
          <a:xfrm flipV="1">
            <a:off x="9289234" y="3338922"/>
            <a:ext cx="0" cy="4647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ktangel 65">
            <a:extLst>
              <a:ext uri="{FF2B5EF4-FFF2-40B4-BE49-F238E27FC236}">
                <a16:creationId xmlns:a16="http://schemas.microsoft.com/office/drawing/2014/main" id="{A28649BD-1C48-6006-9CF6-8BCF19140749}"/>
              </a:ext>
            </a:extLst>
          </p:cNvPr>
          <p:cNvSpPr/>
          <p:nvPr/>
        </p:nvSpPr>
        <p:spPr>
          <a:xfrm>
            <a:off x="1417655" y="2394647"/>
            <a:ext cx="3153555" cy="756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400" dirty="0">
                <a:solidFill>
                  <a:schemeClr val="tx1"/>
                </a:solidFill>
              </a:rPr>
              <a:t>Flexibility was generally increased on 14 February, based on operational arrangement with adjacent system </a:t>
            </a:r>
          </a:p>
        </p:txBody>
      </p:sp>
      <p:cxnSp>
        <p:nvCxnSpPr>
          <p:cNvPr id="67" name="Lige pilforbindelse 66">
            <a:extLst>
              <a:ext uri="{FF2B5EF4-FFF2-40B4-BE49-F238E27FC236}">
                <a16:creationId xmlns:a16="http://schemas.microsoft.com/office/drawing/2014/main" id="{0C4374DC-816C-FF59-E53C-C5B19C7F0C85}"/>
              </a:ext>
            </a:extLst>
          </p:cNvPr>
          <p:cNvCxnSpPr>
            <a:cxnSpLocks/>
          </p:cNvCxnSpPr>
          <p:nvPr/>
        </p:nvCxnSpPr>
        <p:spPr>
          <a:xfrm flipV="1">
            <a:off x="3148040" y="3338922"/>
            <a:ext cx="0" cy="4647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Lige forbindelse 67">
            <a:extLst>
              <a:ext uri="{FF2B5EF4-FFF2-40B4-BE49-F238E27FC236}">
                <a16:creationId xmlns:a16="http://schemas.microsoft.com/office/drawing/2014/main" id="{551D5FAF-D076-7CC1-C8C4-E0A9689D5510}"/>
              </a:ext>
            </a:extLst>
          </p:cNvPr>
          <p:cNvCxnSpPr>
            <a:cxnSpLocks/>
          </p:cNvCxnSpPr>
          <p:nvPr/>
        </p:nvCxnSpPr>
        <p:spPr>
          <a:xfrm>
            <a:off x="974780" y="1953906"/>
            <a:ext cx="9635307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Cylinder 7">
            <a:extLst>
              <a:ext uri="{FF2B5EF4-FFF2-40B4-BE49-F238E27FC236}">
                <a16:creationId xmlns:a16="http://schemas.microsoft.com/office/drawing/2014/main" id="{9B715945-1B41-4A38-F345-E6F9843C0CF9}"/>
              </a:ext>
            </a:extLst>
          </p:cNvPr>
          <p:cNvSpPr/>
          <p:nvPr/>
        </p:nvSpPr>
        <p:spPr>
          <a:xfrm rot="5400000">
            <a:off x="2629729" y="2869824"/>
            <a:ext cx="1221875" cy="3641883"/>
          </a:xfrm>
          <a:prstGeom prst="can">
            <a:avLst>
              <a:gd name="adj" fmla="val 22308"/>
            </a:avLst>
          </a:prstGeom>
          <a:solidFill>
            <a:srgbClr val="FFFFFF"/>
          </a:solidFill>
          <a:ln w="12700" cap="flat" cmpd="sng" algn="ctr">
            <a:solidFill>
              <a:srgbClr val="008B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endParaRPr lang="da-DK" sz="1200"/>
          </a:p>
        </p:txBody>
      </p:sp>
      <p:cxnSp>
        <p:nvCxnSpPr>
          <p:cNvPr id="10" name="Lige forbindelse 14">
            <a:extLst>
              <a:ext uri="{FF2B5EF4-FFF2-40B4-BE49-F238E27FC236}">
                <a16:creationId xmlns:a16="http://schemas.microsoft.com/office/drawing/2014/main" id="{1E0FE75F-94FA-B96B-CC5F-BBB6C76DDBBB}"/>
              </a:ext>
            </a:extLst>
          </p:cNvPr>
          <p:cNvCxnSpPr>
            <a:cxnSpLocks/>
          </p:cNvCxnSpPr>
          <p:nvPr/>
        </p:nvCxnSpPr>
        <p:spPr>
          <a:xfrm>
            <a:off x="1549274" y="4699056"/>
            <a:ext cx="3200779" cy="0"/>
          </a:xfrm>
          <a:prstGeom prst="line">
            <a:avLst/>
          </a:prstGeom>
          <a:noFill/>
          <a:ln w="28575" cap="flat" cmpd="sng" algn="ctr">
            <a:solidFill>
              <a:srgbClr val="008B8B"/>
            </a:solidFill>
            <a:prstDash val="solid"/>
            <a:miter lim="800000"/>
          </a:ln>
          <a:effectLst/>
        </p:spPr>
      </p:cxnSp>
      <p:sp>
        <p:nvSpPr>
          <p:cNvPr id="22" name="Rektangel 29">
            <a:extLst>
              <a:ext uri="{FF2B5EF4-FFF2-40B4-BE49-F238E27FC236}">
                <a16:creationId xmlns:a16="http://schemas.microsoft.com/office/drawing/2014/main" id="{2131B480-D7FA-6F27-869E-532A266700F7}"/>
              </a:ext>
            </a:extLst>
          </p:cNvPr>
          <p:cNvSpPr/>
          <p:nvPr/>
        </p:nvSpPr>
        <p:spPr>
          <a:xfrm>
            <a:off x="1535759" y="4124586"/>
            <a:ext cx="3212295" cy="412446"/>
          </a:xfrm>
          <a:prstGeom prst="rect">
            <a:avLst/>
          </a:prstGeom>
          <a:pattFill prst="dkUpDiag">
            <a:fgClr>
              <a:srgbClr val="FFE57C"/>
            </a:fgClr>
            <a:bgClr>
              <a:srgbClr val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  <a:endParaRPr lang="da-DK" sz="12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ktangel 30">
            <a:extLst>
              <a:ext uri="{FF2B5EF4-FFF2-40B4-BE49-F238E27FC236}">
                <a16:creationId xmlns:a16="http://schemas.microsoft.com/office/drawing/2014/main" id="{14F7802A-8560-72EB-ED60-995EF167DB97}"/>
              </a:ext>
            </a:extLst>
          </p:cNvPr>
          <p:cNvSpPr/>
          <p:nvPr/>
        </p:nvSpPr>
        <p:spPr>
          <a:xfrm>
            <a:off x="1549274" y="4861081"/>
            <a:ext cx="3200779" cy="407684"/>
          </a:xfrm>
          <a:prstGeom prst="rect">
            <a:avLst/>
          </a:prstGeom>
          <a:pattFill prst="dkUpDiag">
            <a:fgClr>
              <a:srgbClr val="FFE57C"/>
            </a:fgClr>
            <a:bgClr>
              <a:srgbClr val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  <a:endParaRPr lang="da-DK" sz="12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ADB63E-380A-5645-AF0A-29564179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729" y="4531552"/>
            <a:ext cx="1700931" cy="364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B97B75-CF58-707F-69D9-2792364E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660" y="4377875"/>
            <a:ext cx="1498323" cy="637718"/>
          </a:xfrm>
          <a:prstGeom prst="rect">
            <a:avLst/>
          </a:prstGeom>
        </p:spPr>
      </p:pic>
      <p:cxnSp>
        <p:nvCxnSpPr>
          <p:cNvPr id="23" name="Lige forbindelse 14">
            <a:extLst>
              <a:ext uri="{FF2B5EF4-FFF2-40B4-BE49-F238E27FC236}">
                <a16:creationId xmlns:a16="http://schemas.microsoft.com/office/drawing/2014/main" id="{D948381C-BDEE-A1F3-6D34-614586899E28}"/>
              </a:ext>
            </a:extLst>
          </p:cNvPr>
          <p:cNvCxnSpPr>
            <a:cxnSpLocks/>
          </p:cNvCxnSpPr>
          <p:nvPr/>
        </p:nvCxnSpPr>
        <p:spPr>
          <a:xfrm>
            <a:off x="1535759" y="4689438"/>
            <a:ext cx="3200779" cy="0"/>
          </a:xfrm>
          <a:prstGeom prst="line">
            <a:avLst/>
          </a:prstGeom>
          <a:noFill/>
          <a:ln w="28575" cap="flat" cmpd="sng" algn="ctr">
            <a:solidFill>
              <a:srgbClr val="008B8B"/>
            </a:solidFill>
            <a:prstDash val="solid"/>
            <a:miter lim="800000"/>
          </a:ln>
          <a:effectLst/>
        </p:spPr>
      </p:cxnSp>
      <p:sp>
        <p:nvSpPr>
          <p:cNvPr id="24" name="Tekstfelt 15">
            <a:extLst>
              <a:ext uri="{FF2B5EF4-FFF2-40B4-BE49-F238E27FC236}">
                <a16:creationId xmlns:a16="http://schemas.microsoft.com/office/drawing/2014/main" id="{D83023EF-0D87-E085-B053-71F60A4BE689}"/>
              </a:ext>
            </a:extLst>
          </p:cNvPr>
          <p:cNvSpPr txBox="1"/>
          <p:nvPr/>
        </p:nvSpPr>
        <p:spPr>
          <a:xfrm>
            <a:off x="2760992" y="4727384"/>
            <a:ext cx="74472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Green zone</a:t>
            </a:r>
          </a:p>
        </p:txBody>
      </p:sp>
    </p:spTree>
    <p:extLst>
      <p:ext uri="{BB962C8B-B14F-4D97-AF65-F5344CB8AC3E}">
        <p14:creationId xmlns:p14="http://schemas.microsoft.com/office/powerpoint/2010/main" val="38406728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Communication and evaluation </a:t>
            </a:r>
            <a:endParaRPr lang="da-DK" sz="32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D74A28-FED0-0E1E-1764-793EC9F1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64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/>
              <a:t>Weekly stand-up meetings every week since December</a:t>
            </a:r>
          </a:p>
          <a:p>
            <a:r>
              <a:rPr lang="en-US" sz="1800" dirty="0"/>
              <a:t>Evaluation of the Balancing model, based on the first 5 months of operation 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887E3FAF-134A-0383-E31D-FD67FD2A51FD}"/>
              </a:ext>
            </a:extLst>
          </p:cNvPr>
          <p:cNvSpPr/>
          <p:nvPr/>
        </p:nvSpPr>
        <p:spPr>
          <a:xfrm>
            <a:off x="682923" y="2454514"/>
            <a:ext cx="10836000" cy="40323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600" noProof="0" dirty="0">
              <a:solidFill>
                <a:schemeClr val="tx1"/>
              </a:solidFill>
            </a:endParaRP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A87FF83-6F9E-5552-AACD-4512512C63FB}"/>
              </a:ext>
            </a:extLst>
          </p:cNvPr>
          <p:cNvCxnSpPr>
            <a:cxnSpLocks/>
          </p:cNvCxnSpPr>
          <p:nvPr/>
        </p:nvCxnSpPr>
        <p:spPr>
          <a:xfrm>
            <a:off x="682923" y="2285145"/>
            <a:ext cx="1083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Pladsholder til tekst 10">
            <a:extLst>
              <a:ext uri="{FF2B5EF4-FFF2-40B4-BE49-F238E27FC236}">
                <a16:creationId xmlns:a16="http://schemas.microsoft.com/office/drawing/2014/main" id="{1AD14DB2-9E52-039F-FA5D-6BF0BBB89DB0}"/>
              </a:ext>
            </a:extLst>
          </p:cNvPr>
          <p:cNvSpPr txBox="1">
            <a:spLocks/>
          </p:cNvSpPr>
          <p:nvPr/>
        </p:nvSpPr>
        <p:spPr>
          <a:xfrm>
            <a:off x="682923" y="1954600"/>
            <a:ext cx="10836000" cy="291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latin typeface="Calibri Light"/>
              </a:rPr>
              <a:t>S</a:t>
            </a: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+mn-cs"/>
              </a:rPr>
              <a:t>tand-up meetings and evaluation of balancing model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FD8511E-DCBD-9359-C61C-0081E9F40BF8}"/>
              </a:ext>
            </a:extLst>
          </p:cNvPr>
          <p:cNvSpPr txBox="1"/>
          <p:nvPr/>
        </p:nvSpPr>
        <p:spPr>
          <a:xfrm>
            <a:off x="2060736" y="2613773"/>
            <a:ext cx="27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1" dirty="0"/>
              <a:t>Weekly stand-up meetings</a:t>
            </a:r>
          </a:p>
        </p:txBody>
      </p: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1E190831-87D8-26B3-369E-947237869631}"/>
              </a:ext>
            </a:extLst>
          </p:cNvPr>
          <p:cNvCxnSpPr>
            <a:cxnSpLocks/>
          </p:cNvCxnSpPr>
          <p:nvPr/>
        </p:nvCxnSpPr>
        <p:spPr>
          <a:xfrm>
            <a:off x="1250737" y="2910333"/>
            <a:ext cx="43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2B57AED8-75B7-080A-C7D4-F6FBAF62D16E}"/>
              </a:ext>
            </a:extLst>
          </p:cNvPr>
          <p:cNvSpPr txBox="1"/>
          <p:nvPr/>
        </p:nvSpPr>
        <p:spPr>
          <a:xfrm>
            <a:off x="1250737" y="2998870"/>
            <a:ext cx="4319999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Since last Shippers Forum in December, Energinet has hosted weekly stand-up meetings, to discuss progress on balancing model issues </a:t>
            </a:r>
          </a:p>
          <a:p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Meetings are well attended, with plus 20 participants every week</a:t>
            </a:r>
          </a:p>
          <a:p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It is Energinet’s impression that latest meetings show a positive trend, with less new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Weekly meetings are so far planned until end-May – Energinet will discuss relevance and frequency with the participants  </a:t>
            </a:r>
          </a:p>
          <a:p>
            <a:endParaRPr lang="da-DK" altLang="da-DK" sz="1600" dirty="0">
              <a:latin typeface="inherit"/>
            </a:endParaRPr>
          </a:p>
          <a:p>
            <a:endParaRPr lang="da-DK" sz="1600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3E46AFD0-D07B-5BA0-129F-1EDD05165A04}"/>
              </a:ext>
            </a:extLst>
          </p:cNvPr>
          <p:cNvSpPr txBox="1"/>
          <p:nvPr/>
        </p:nvSpPr>
        <p:spPr>
          <a:xfrm>
            <a:off x="7121468" y="2616364"/>
            <a:ext cx="270000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1" dirty="0"/>
              <a:t>Evaluation of balancing model</a:t>
            </a:r>
          </a:p>
        </p:txBody>
      </p: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527FC6FC-2C20-D18F-B475-A88AF1C42284}"/>
              </a:ext>
            </a:extLst>
          </p:cNvPr>
          <p:cNvCxnSpPr>
            <a:cxnSpLocks/>
          </p:cNvCxnSpPr>
          <p:nvPr/>
        </p:nvCxnSpPr>
        <p:spPr>
          <a:xfrm>
            <a:off x="6183006" y="2910333"/>
            <a:ext cx="43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felt 27">
            <a:extLst>
              <a:ext uri="{FF2B5EF4-FFF2-40B4-BE49-F238E27FC236}">
                <a16:creationId xmlns:a16="http://schemas.microsoft.com/office/drawing/2014/main" id="{E5AB47DE-130B-F235-F914-E76DF387272F}"/>
              </a:ext>
            </a:extLst>
          </p:cNvPr>
          <p:cNvSpPr txBox="1"/>
          <p:nvPr/>
        </p:nvSpPr>
        <p:spPr>
          <a:xfrm>
            <a:off x="6183006" y="2998870"/>
            <a:ext cx="4576926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Based on the method approval of the balancing model, Energinet are obliged to evaluate the balancing model based on dialogue with the market (page 54-56): </a:t>
            </a:r>
            <a:r>
              <a:rPr lang="da-DK" sz="1600" dirty="0">
                <a:hlinkClick r:id="rId2"/>
              </a:rPr>
              <a:t>Godkendelse af metodeændring til balancemodellen på gasområdet (forsyningstilsynet.dk)</a:t>
            </a:r>
            <a:endParaRPr lang="en-US" altLang="da-D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Energinet will involve the market in 2 steps; 1) ask for first written comments until </a:t>
            </a:r>
            <a:r>
              <a:rPr lang="en-US" altLang="da-DK" sz="1600" b="1" dirty="0"/>
              <a:t>10 April</a:t>
            </a:r>
            <a:r>
              <a:rPr lang="en-US" altLang="da-DK" sz="1600" dirty="0"/>
              <a:t>; and 2) ask for written comments to the following evaluation report, which is expected around </a:t>
            </a:r>
            <a:r>
              <a:rPr lang="en-US" altLang="da-DK" sz="1600" b="1" dirty="0"/>
              <a:t>mid-May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Deadline for forwarding the final evaluation report to DUR is </a:t>
            </a:r>
            <a:r>
              <a:rPr lang="en-US" altLang="da-DK" sz="1600" b="1" dirty="0"/>
              <a:t>1 July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16630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Contact: cru@energinet.dk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95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8D2636C-1A2D-4D6D-ADFF-B09FA7F964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8D2636C-1A2D-4D6D-ADFF-B09FA7F964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CF1A1FB-8153-490B-A80C-08D127EEE6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79910" y="3780149"/>
            <a:ext cx="6232180" cy="1470041"/>
          </a:xfrm>
        </p:spPr>
        <p:txBody>
          <a:bodyPr/>
          <a:lstStyle/>
          <a:p>
            <a:r>
              <a:rPr lang="en-GB" dirty="0"/>
              <a:t>Final Remarks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072DF8-15A7-4B84-9398-33A93EFC71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Clement Johan Ulrichsen, Energinet</a:t>
            </a:r>
            <a:endParaRPr lang="en-US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2F106BEF-4340-4F43-964D-27E31AED16A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61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89377" y="5826642"/>
            <a:ext cx="4777710" cy="373914"/>
          </a:xfrm>
        </p:spPr>
        <p:txBody>
          <a:bodyPr/>
          <a:lstStyle/>
          <a:p>
            <a:r>
              <a:rPr lang="da-DK" dirty="0"/>
              <a:t>Contact: cju@energinet.dk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83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3599723" y="2084851"/>
            <a:ext cx="4992555" cy="3102740"/>
          </a:xfrm>
        </p:spPr>
        <p:txBody>
          <a:bodyPr>
            <a:normAutofit/>
          </a:bodyPr>
          <a:lstStyle/>
          <a:p>
            <a:r>
              <a:rPr lang="da-DK" sz="2933" b="1" dirty="0"/>
              <a:t>Status on Security of Supply</a:t>
            </a:r>
          </a:p>
          <a:p>
            <a:r>
              <a:rPr lang="da-DK" sz="1600" b="1" dirty="0"/>
              <a:t>9th March 2023</a:t>
            </a:r>
          </a:p>
          <a:p>
            <a:endParaRPr lang="da-DK" sz="1600" dirty="0"/>
          </a:p>
          <a:p>
            <a:r>
              <a:rPr lang="da-DK" sz="1600" dirty="0"/>
              <a:t>Head of Division, Jane Glindvad Kristensen</a:t>
            </a:r>
          </a:p>
        </p:txBody>
      </p:sp>
    </p:spTree>
    <p:extLst>
      <p:ext uri="{BB962C8B-B14F-4D97-AF65-F5344CB8AC3E}">
        <p14:creationId xmlns:p14="http://schemas.microsoft.com/office/powerpoint/2010/main" val="33739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General status on </a:t>
            </a:r>
            <a:r>
              <a:rPr lang="da-DK" sz="5867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endParaRPr lang="da-DK" sz="2667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Energy systems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connected</a:t>
            </a:r>
            <a:r>
              <a:rPr lang="da-DK" dirty="0"/>
              <a:t> and </a:t>
            </a:r>
            <a:r>
              <a:rPr lang="da-DK" dirty="0" err="1"/>
              <a:t>affect</a:t>
            </a:r>
            <a:r>
              <a:rPr lang="da-DK" dirty="0"/>
              <a:t>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other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9. marts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9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66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r.pS5dAoYVdg6ZBgMFB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964114935005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96408532525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Resultater_gylden.pn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6dcde669-a23e-4ad6-8b91-76207e9938d6.jpe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99e59752-fb75-4e0c-98ad-8058515fe699.jpe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Paragraf_mørkeblå.p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71edff8c-2e7a-4c5b-8db8-446aacd6e052.jpe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Teknologi_mørkeblå.p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Undersøgelser_gylden.pn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200910\AppData\Local\Temp\Templafy\PowerPointVsto\Assets\Penge-tilskud 01_gylden.pn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9641149350050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DPSBRW5xfgv3LVXSBxR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UK_16.9_Energinet-skabelon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K" id="{D61C05DE-BF6A-1C43-B1A0-63768223C6EE}" vid="{836D1EF7-4EF5-FF49-A1B0-E4901FC932D6}"/>
    </a:ext>
  </a:extLst>
</a:theme>
</file>

<file path=ppt/theme/theme10.xml><?xml version="1.0" encoding="utf-8"?>
<a:theme xmlns:a="http://schemas.openxmlformats.org/drawingml/2006/main" name="2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ppt/theme/theme11.xml><?xml version="1.0" encoding="utf-8"?>
<a:theme xmlns:a="http://schemas.openxmlformats.org/drawingml/2006/main" name="3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12.xml><?xml version="1.0" encoding="utf-8"?>
<a:theme xmlns:a="http://schemas.openxmlformats.org/drawingml/2006/main" name="2_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13.xml><?xml version="1.0" encoding="utf-8"?>
<a:theme xmlns:a="http://schemas.openxmlformats.org/drawingml/2006/main" name="Blu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Projekt niestandardowy">
  <a:themeElements>
    <a:clrScheme name="Niestandardowy 18">
      <a:dk1>
        <a:srgbClr val="595959"/>
      </a:dk1>
      <a:lt1>
        <a:srgbClr val="F8F8F8"/>
      </a:lt1>
      <a:dk2>
        <a:srgbClr val="595959"/>
      </a:dk2>
      <a:lt2>
        <a:srgbClr val="F8F8F8"/>
      </a:lt2>
      <a:accent1>
        <a:srgbClr val="FF4C00"/>
      </a:accent1>
      <a:accent2>
        <a:srgbClr val="FAB77B"/>
      </a:accent2>
      <a:accent3>
        <a:srgbClr val="595959"/>
      </a:accent3>
      <a:accent4>
        <a:srgbClr val="9B9B9B"/>
      </a:accent4>
      <a:accent5>
        <a:srgbClr val="BCBCBC"/>
      </a:accent5>
      <a:accent6>
        <a:srgbClr val="DDDDDD"/>
      </a:accent6>
      <a:hlink>
        <a:srgbClr val="FF0000"/>
      </a:hlink>
      <a:folHlink>
        <a:srgbClr val="0070C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trukcja_prezentacji_gaz-system_PL.potx" id="{F6B116BD-FD04-476B-9D7B-76F6C08E3E77}" vid="{65C4989B-EEFF-43BE-B7A6-9B6F9369FC61}"/>
    </a:ext>
  </a:extLst>
</a:theme>
</file>

<file path=ppt/theme/theme15.xml><?xml version="1.0" encoding="utf-8"?>
<a:theme xmlns:a="http://schemas.openxmlformats.org/drawingml/2006/main" name="1_Projekt niestandardowy">
  <a:themeElements>
    <a:clrScheme name="Niestandardowy 18">
      <a:dk1>
        <a:srgbClr val="595959"/>
      </a:dk1>
      <a:lt1>
        <a:srgbClr val="F8F8F8"/>
      </a:lt1>
      <a:dk2>
        <a:srgbClr val="595959"/>
      </a:dk2>
      <a:lt2>
        <a:srgbClr val="F8F8F8"/>
      </a:lt2>
      <a:accent1>
        <a:srgbClr val="FF4C00"/>
      </a:accent1>
      <a:accent2>
        <a:srgbClr val="FAB77B"/>
      </a:accent2>
      <a:accent3>
        <a:srgbClr val="595959"/>
      </a:accent3>
      <a:accent4>
        <a:srgbClr val="9B9B9B"/>
      </a:accent4>
      <a:accent5>
        <a:srgbClr val="BCBCBC"/>
      </a:accent5>
      <a:accent6>
        <a:srgbClr val="DDDDDD"/>
      </a:accent6>
      <a:hlink>
        <a:srgbClr val="FF0000"/>
      </a:hlink>
      <a:folHlink>
        <a:srgbClr val="0070C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trukcja_prezentacji_gaz-system_PL.potx" id="{F6B116BD-FD04-476B-9D7B-76F6C08E3E77}" vid="{65C4989B-EEFF-43BE-B7A6-9B6F9369FC61}"/>
    </a:ext>
  </a:extLst>
</a:theme>
</file>

<file path=ppt/theme/theme16.xml><?xml version="1.0" encoding="utf-8"?>
<a:theme xmlns:a="http://schemas.openxmlformats.org/drawingml/2006/main" name="3_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17.xml><?xml version="1.0" encoding="utf-8"?>
<a:theme xmlns:a="http://schemas.openxmlformats.org/drawingml/2006/main" name="1_Blu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Breaker, citat, pause og spørgsmål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19.xml><?xml version="1.0" encoding="utf-8"?>
<a:theme xmlns:a="http://schemas.openxmlformats.org/drawingml/2006/main" name="Teks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.xml><?xml version="1.0" encoding="utf-8"?>
<a:theme xmlns:a="http://schemas.openxmlformats.org/drawingml/2006/main" name="7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ppt/theme/theme20.xml><?xml version="1.0" encoding="utf-8"?>
<a:theme xmlns:a="http://schemas.openxmlformats.org/drawingml/2006/main" name="Tak for i dag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1.xml><?xml version="1.0" encoding="utf-8"?>
<a:theme xmlns:a="http://schemas.openxmlformats.org/drawingml/2006/main" name="4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22.xml><?xml version="1.0" encoding="utf-8"?>
<a:theme xmlns:a="http://schemas.openxmlformats.org/drawingml/2006/main" name="Forsider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3.xml><?xml version="1.0" encoding="utf-8"?>
<a:theme xmlns:a="http://schemas.openxmlformats.org/drawingml/2006/main" name="1_Teks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4.xml><?xml version="1.0" encoding="utf-8"?>
<a:theme xmlns:a="http://schemas.openxmlformats.org/drawingml/2006/main" name="Turquois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Forsyningstilsynet">
  <a:themeElements>
    <a:clrScheme name="Forsyningstilsynet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Forsyningstilsyn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2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4.xml><?xml version="1.0" encoding="utf-8"?>
<a:theme xmlns:a="http://schemas.openxmlformats.org/drawingml/2006/main" name="1_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5.xml><?xml version="1.0" encoding="utf-8"?>
<a:theme xmlns:a="http://schemas.openxmlformats.org/drawingml/2006/main" name="2_Blu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4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7.xml><?xml version="1.0" encoding="utf-8"?>
<a:theme xmlns:a="http://schemas.openxmlformats.org/drawingml/2006/main" name="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8.xml><?xml version="1.0" encoding="utf-8"?>
<a:theme xmlns:a="http://schemas.openxmlformats.org/drawingml/2006/main" name="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ppt/theme/theme9.xml><?xml version="1.0" encoding="utf-8"?>
<a:theme xmlns:a="http://schemas.openxmlformats.org/drawingml/2006/main" name="1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D1A6F292AE67648869BD7AD66478576" ma:contentTypeVersion="6" ma:contentTypeDescription="Opret et nyt dokument." ma:contentTypeScope="" ma:versionID="bb689cf68f4583ee2307dcf55c92531e">
  <xsd:schema xmlns:xsd="http://www.w3.org/2001/XMLSchema" xmlns:xs="http://www.w3.org/2001/XMLSchema" xmlns:p="http://schemas.microsoft.com/office/2006/metadata/properties" xmlns:ns3="e6c237a3-3bc8-4099-b9a1-dabaff3f0219" targetNamespace="http://schemas.microsoft.com/office/2006/metadata/properties" ma:root="true" ma:fieldsID="14092dadf9cab4b0783075e460a5e33f" ns3:_="">
    <xsd:import namespace="e6c237a3-3bc8-4099-b9a1-dabaff3f02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237a3-3bc8-4099-b9a1-dabaff3f0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TemplateConfiguration><![CDATA[{"slideVersion":0,"isValidatorEnabled":false,"isLocked":false,"elementsMetadata":[],"slideId":"637698945083380872","enableDocumentContentUpdater":true,"version":"1.12"}]]></TemplafySlideTemplateConfiguration>
</file>

<file path=customXml/item5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BB739D83-8E80-4BC4-AFF9-D0D579CD7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c237a3-3bc8-4099-b9a1-dabaff3f02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FA7F19-D817-4308-8BB1-9D299C514E5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e6c237a3-3bc8-4099-b9a1-dabaff3f021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0A0B2B-56DB-439F-9338-64A56A933AD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FE52FDE-547F-4A24-BF65-E9AADE15B657}">
  <ds:schemaRefs/>
</ds:datastoreItem>
</file>

<file path=customXml/itemProps5.xml><?xml version="1.0" encoding="utf-8"?>
<ds:datastoreItem xmlns:ds="http://schemas.openxmlformats.org/officeDocument/2006/customXml" ds:itemID="{9451B303-6203-40C4-BCE8-4374C01C053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4549</TotalTime>
  <Words>4393</Words>
  <Application>Microsoft Office PowerPoint</Application>
  <PresentationFormat>Widescreen</PresentationFormat>
  <Paragraphs>696</Paragraphs>
  <Slides>66</Slides>
  <Notes>19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16</vt:i4>
      </vt:variant>
      <vt:variant>
        <vt:lpstr>Tema</vt:lpstr>
      </vt:variant>
      <vt:variant>
        <vt:i4>25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66</vt:i4>
      </vt:variant>
    </vt:vector>
  </HeadingPairs>
  <TitlesOfParts>
    <vt:vector size="108" baseType="lpstr">
      <vt:lpstr>Arial</vt:lpstr>
      <vt:lpstr>Barlow Light</vt:lpstr>
      <vt:lpstr>Calibri</vt:lpstr>
      <vt:lpstr>Calibri Light</vt:lpstr>
      <vt:lpstr>Century Gothic</vt:lpstr>
      <vt:lpstr>Courier New</vt:lpstr>
      <vt:lpstr>Helvetica Neue</vt:lpstr>
      <vt:lpstr>inherit</vt:lpstr>
      <vt:lpstr>Roboto</vt:lpstr>
      <vt:lpstr>Segoe UI Black</vt:lpstr>
      <vt:lpstr>Segoe UI Semibold</vt:lpstr>
      <vt:lpstr>Segoe UI Semilight</vt:lpstr>
      <vt:lpstr>Segoe UI Symbol</vt:lpstr>
      <vt:lpstr>Symbol</vt:lpstr>
      <vt:lpstr>Trebuchet MS</vt:lpstr>
      <vt:lpstr>Wingdings</vt:lpstr>
      <vt:lpstr>UK_16.9_Energinet-skabelon</vt:lpstr>
      <vt:lpstr>7_Energinet templates</vt:lpstr>
      <vt:lpstr>13_Energinet templates</vt:lpstr>
      <vt:lpstr>1_Miljøstyrelsen PowerPoint Skabelon 16:9</vt:lpstr>
      <vt:lpstr>2_Blue theme</vt:lpstr>
      <vt:lpstr>14_Energinet templates</vt:lpstr>
      <vt:lpstr>Miljøstyrelsen PowerPoint Skabelon 16:9</vt:lpstr>
      <vt:lpstr>Energinet templates</vt:lpstr>
      <vt:lpstr>1_Energinet templates</vt:lpstr>
      <vt:lpstr>2_Energinet templates</vt:lpstr>
      <vt:lpstr>3_Energinet templates</vt:lpstr>
      <vt:lpstr>2_Miljøstyrelsen PowerPoint Skabelon 16:9</vt:lpstr>
      <vt:lpstr>Blue theme</vt:lpstr>
      <vt:lpstr>Projekt niestandardowy</vt:lpstr>
      <vt:lpstr>1_Projekt niestandardowy</vt:lpstr>
      <vt:lpstr>3_Miljøstyrelsen PowerPoint Skabelon 16:9</vt:lpstr>
      <vt:lpstr>1_Blue theme</vt:lpstr>
      <vt:lpstr>Breaker, citat, pause og spørgsmål</vt:lpstr>
      <vt:lpstr>Tekst</vt:lpstr>
      <vt:lpstr>Tak for i dag</vt:lpstr>
      <vt:lpstr>4_Energinet templates</vt:lpstr>
      <vt:lpstr>Forsider</vt:lpstr>
      <vt:lpstr>1_Tekst</vt:lpstr>
      <vt:lpstr>Turquoise theme</vt:lpstr>
      <vt:lpstr>Forsyningstilsynet</vt:lpstr>
      <vt:lpstr>think-cell Slide</vt:lpstr>
      <vt:lpstr>Shippers’ Forum </vt:lpstr>
      <vt:lpstr>PowerPoint-præsentation</vt:lpstr>
      <vt:lpstr>PROGRAMME</vt:lpstr>
      <vt:lpstr>PowerPoint-præsentation</vt:lpstr>
      <vt:lpstr>Developments in the gas market</vt:lpstr>
      <vt:lpstr>New Energinet  publications </vt:lpstr>
      <vt:lpstr>PowerPoint-præsentation</vt:lpstr>
      <vt:lpstr>PowerPoint-præsentation</vt:lpstr>
      <vt:lpstr>General status on supply</vt:lpstr>
      <vt:lpstr>PowerPoint-præsentation</vt:lpstr>
      <vt:lpstr>Gas Supply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EU perspective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Security of supply </vt:lpstr>
      <vt:lpstr>PowerPoint-præsentation</vt:lpstr>
      <vt:lpstr>Supply to EU february 2022 and 2023 </vt:lpstr>
      <vt:lpstr>EU gas storage inventory level</vt:lpstr>
      <vt:lpstr>PowerPoint-præsentation</vt:lpstr>
      <vt:lpstr>Shipper’S forum</vt:lpstr>
      <vt:lpstr>Agenda</vt:lpstr>
      <vt:lpstr>Capacity overview</vt:lpstr>
      <vt:lpstr>PowerPoint-præsentation</vt:lpstr>
      <vt:lpstr>VARIABLE INJECTION ● FLAT RATE  1 APRIL</vt:lpstr>
      <vt:lpstr>PowerPoint-præsentation</vt:lpstr>
      <vt:lpstr>questions?</vt:lpstr>
      <vt:lpstr>PowerPoint-præsentation</vt:lpstr>
      <vt:lpstr>Current cases and pipeline  The Danish Utility Regulator </vt:lpstr>
      <vt:lpstr>PowerPoint-præsentation</vt:lpstr>
      <vt:lpstr>PowerPoint-præsentation</vt:lpstr>
      <vt:lpstr>Questions?  </vt:lpstr>
      <vt:lpstr>Revenue cap regulation on Gas-TO</vt:lpstr>
      <vt:lpstr>Structure of presetation</vt:lpstr>
      <vt:lpstr>Quick note on terminology used in the talk</vt:lpstr>
      <vt:lpstr>The overall status of the economic regulation of GAS-T(S)O</vt:lpstr>
      <vt:lpstr>Revenue cap regulation: principles</vt:lpstr>
      <vt:lpstr>Components of the revenue cap (§3-7)</vt:lpstr>
      <vt:lpstr> Regulatory process</vt:lpstr>
      <vt:lpstr>Efficiency requirements decision (§10, §11 and appendix 1)</vt:lpstr>
      <vt:lpstr>Cost of equity decision (§18)</vt:lpstr>
      <vt:lpstr>Questions?  </vt:lpstr>
      <vt:lpstr>PowerPoint-præsentation</vt:lpstr>
      <vt:lpstr>Capacity conversion between entry points</vt:lpstr>
      <vt:lpstr>Capacity conversion between entry points</vt:lpstr>
      <vt:lpstr>dialogue with Gasunie Deutschland about southbound capacity</vt:lpstr>
      <vt:lpstr>PowerPoint-præsentation</vt:lpstr>
      <vt:lpstr>PowerPoint-præsentation</vt:lpstr>
      <vt:lpstr>PowerPoint-præsentation</vt:lpstr>
      <vt:lpstr>Status on the new balancing model</vt:lpstr>
      <vt:lpstr>Expectation on green zone flexibility</vt:lpstr>
      <vt:lpstr>Communication and evaluation 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Sofie Kragh</dc:creator>
  <cp:lastModifiedBy>Cathrine Søegaard</cp:lastModifiedBy>
  <cp:revision>508</cp:revision>
  <cp:lastPrinted>2021-06-05T11:45:42Z</cp:lastPrinted>
  <dcterms:created xsi:type="dcterms:W3CDTF">2019-11-11T08:52:38Z</dcterms:created>
  <dcterms:modified xsi:type="dcterms:W3CDTF">2023-03-09T09:14:49Z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d">
    <vt:lpwstr>3932416</vt:lpwstr>
  </property>
  <property fmtid="{D5CDD505-2E9C-101B-9397-08002B2CF9AE}" pid="3" name="verId">
    <vt:lpwstr>3857898</vt:lpwstr>
  </property>
  <property fmtid="{D5CDD505-2E9C-101B-9397-08002B2CF9AE}" pid="4" name="templateId">
    <vt:lpwstr>200249</vt:lpwstr>
  </property>
  <property fmtid="{D5CDD505-2E9C-101B-9397-08002B2CF9AE}" pid="5" name="fileId">
    <vt:lpwstr>6378698</vt:lpwstr>
  </property>
  <property fmtid="{D5CDD505-2E9C-101B-9397-08002B2CF9AE}" pid="6" name="filePath">
    <vt:lpwstr>\\localhost@80\PersonalLibraries\energinet\cso\checked out files</vt:lpwstr>
  </property>
  <property fmtid="{D5CDD505-2E9C-101B-9397-08002B2CF9AE}" pid="7" name="templateFilePath">
    <vt:lpwstr>\\FS16\docprod\templates\UK_16.9_PowerPoint-skabelon.potx</vt:lpwstr>
  </property>
  <property fmtid="{D5CDD505-2E9C-101B-9397-08002B2CF9AE}" pid="8" name="filePathOneNote">
    <vt:lpwstr>\\CN216\360users\onenote\energinet\cso\</vt:lpwstr>
  </property>
  <property fmtid="{D5CDD505-2E9C-101B-9397-08002B2CF9AE}" pid="9" name="fileName">
    <vt:lpwstr>19-10013-1 Gas TSO presentation Shippers Forum 5 December 2019 6378698_1_0.pptx</vt:lpwstr>
  </property>
  <property fmtid="{D5CDD505-2E9C-101B-9397-08002B2CF9AE}" pid="10" name="comment">
    <vt:lpwstr>Gas TSO presentation Shippers Forum 5 December 2019</vt:lpwstr>
  </property>
  <property fmtid="{D5CDD505-2E9C-101B-9397-08002B2CF9AE}" pid="11" name="sourceId">
    <vt:lpwstr>3932416</vt:lpwstr>
  </property>
  <property fmtid="{D5CDD505-2E9C-101B-9397-08002B2CF9AE}" pid="12" name="module">
    <vt:lpwstr>Document</vt:lpwstr>
  </property>
  <property fmtid="{D5CDD505-2E9C-101B-9397-08002B2CF9AE}" pid="13" name="customParams">
    <vt:lpwstr>
    </vt:lpwstr>
  </property>
  <property fmtid="{D5CDD505-2E9C-101B-9397-08002B2CF9AE}" pid="14" name="createdBy">
    <vt:lpwstr>Cathrine Søegaard (CSO)</vt:lpwstr>
  </property>
  <property fmtid="{D5CDD505-2E9C-101B-9397-08002B2CF9AE}" pid="15" name="modifiedBy">
    <vt:lpwstr>Cathrine Søegaard (CSO)</vt:lpwstr>
  </property>
  <property fmtid="{D5CDD505-2E9C-101B-9397-08002B2CF9AE}" pid="16" name="serverName">
    <vt:lpwstr>esdh.si.energinet.local</vt:lpwstr>
  </property>
  <property fmtid="{D5CDD505-2E9C-101B-9397-08002B2CF9AE}" pid="17" name="server">
    <vt:lpwstr>esdh.si.energinet.local</vt:lpwstr>
  </property>
  <property fmtid="{D5CDD505-2E9C-101B-9397-08002B2CF9AE}" pid="18" name="protocol">
    <vt:lpwstr>off</vt:lpwstr>
  </property>
  <property fmtid="{D5CDD505-2E9C-101B-9397-08002B2CF9AE}" pid="19" name="site">
    <vt:lpwstr>/locator.aspx</vt:lpwstr>
  </property>
  <property fmtid="{D5CDD505-2E9C-101B-9397-08002B2CF9AE}" pid="20" name="externalUser">
    <vt:lpwstr>
    </vt:lpwstr>
  </property>
  <property fmtid="{D5CDD505-2E9C-101B-9397-08002B2CF9AE}" pid="21" name="currentVerId">
    <vt:lpwstr>3857898</vt:lpwstr>
  </property>
  <property fmtid="{D5CDD505-2E9C-101B-9397-08002B2CF9AE}" pid="22" name="ContentTypeId">
    <vt:lpwstr>0x0101009D1A6F292AE67648869BD7AD66478576</vt:lpwstr>
  </property>
</Properties>
</file>